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utvi Tila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126FF6-B0DF-4772-BE83-B4ECF6181F5E}">
  <a:tblStyle styleId="{54126FF6-B0DF-4772-BE83-B4ECF6181F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Roboto-bold.fntdata"/><Relationship Id="rId21" Type="http://schemas.openxmlformats.org/officeDocument/2006/relationships/slide" Target="slides/slide13.xml"/><Relationship Id="rId43" Type="http://schemas.openxmlformats.org/officeDocument/2006/relationships/font" Target="fonts/Roboto-regular.fntdata"/><Relationship Id="rId24" Type="http://schemas.openxmlformats.org/officeDocument/2006/relationships/slide" Target="slides/slide16.xml"/><Relationship Id="rId46" Type="http://schemas.openxmlformats.org/officeDocument/2006/relationships/font" Target="fonts/Roboto-boldItalic.fntdata"/><Relationship Id="rId23" Type="http://schemas.openxmlformats.org/officeDocument/2006/relationships/slide" Target="slides/slide15.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9T18:36:48.053">
    <p:pos x="270" y="776"/>
    <p:text>cut down the onboarding explaination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dfb09c50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8dfb09c500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3c67cfe6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a3c67cfe66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5090b166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95090b166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5090b16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95090b166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51c526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951c5265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51c5265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951c5265b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51c5265b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951c5265bd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dfb09c500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8dfb09c500_1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24a28a1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924a28a17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24a28a1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924a28a176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dfb09c50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8dfb09c500_1_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dfb09c50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8dfb09c500_1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47c39f4630968eee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7c39f4630968eee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dfb09c500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8dfb09c500_1_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dfb09c500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
        <p:nvSpPr>
          <p:cNvPr id="331" name="Google Shape;331;g28dfb09c500_1_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7c39f4630968eee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47c39f4630968eee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1d8be4e2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1d8be4e2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3c67cfe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a3c67cfe6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3c67cfe6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a3c67cfe66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3c67cfe6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a3c67cfe66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3c67cf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a3c67cfe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3c67cfe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a3c67cfe6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dfb09c500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8dfb09c500_1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3c67cfe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a3c67cfe6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3c67cfe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a3c67cfe66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47c39f4630968eee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47c39f4630968eee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47c39f4630968eee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47c39f4630968eee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dfb09c500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8dfb09c500_1_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dfb09c50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8dfb09c500_1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dfb09c500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8dfb09c500_1_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dfb09c500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8dfb09c500_1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2607570f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2607570f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5090b1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95090b16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5090b16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95090b166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1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1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www.rentalsearchapp.com/analytics-report" TargetMode="External"/><Relationship Id="rId4" Type="http://schemas.openxmlformats.org/officeDocument/2006/relationships/hyperlink" Target="https://www.intellectsoft.net/blog/mobile-application-development-for-real-estate-industr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25"/>
          <p:cNvSpPr/>
          <p:nvPr/>
        </p:nvSpPr>
        <p:spPr>
          <a:xfrm>
            <a:off x="0" y="1"/>
            <a:ext cx="9144000" cy="4541237"/>
          </a:xfrm>
          <a:custGeom>
            <a:rect b="b" l="l" r="r" t="t"/>
            <a:pathLst>
              <a:path extrusionOk="0" h="6054983" w="12188952">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rgbClr val="8E7CC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1" name="Google Shape;131;p25"/>
          <p:cNvSpPr txBox="1"/>
          <p:nvPr>
            <p:ph type="ctrTitle"/>
          </p:nvPr>
        </p:nvSpPr>
        <p:spPr>
          <a:xfrm>
            <a:off x="1200" y="1228725"/>
            <a:ext cx="9141600" cy="1086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t/>
            </a:r>
            <a:endParaRPr sz="5000">
              <a:solidFill>
                <a:srgbClr val="FFFFFF"/>
              </a:solidFill>
            </a:endParaRPr>
          </a:p>
          <a:p>
            <a:pPr indent="0" lvl="0" marL="0" rtl="0" algn="ctr">
              <a:lnSpc>
                <a:spcPct val="90000"/>
              </a:lnSpc>
              <a:spcBef>
                <a:spcPts val="0"/>
              </a:spcBef>
              <a:spcAft>
                <a:spcPts val="0"/>
              </a:spcAft>
              <a:buClr>
                <a:srgbClr val="FFFFFF"/>
              </a:buClr>
              <a:buSzPct val="100000"/>
              <a:buFont typeface="Calibri"/>
              <a:buNone/>
            </a:pPr>
            <a:r>
              <a:rPr lang="en" sz="5000">
                <a:solidFill>
                  <a:srgbClr val="FFFFFF"/>
                </a:solidFill>
              </a:rPr>
              <a:t>Midterm Presentation</a:t>
            </a:r>
            <a:br>
              <a:rPr lang="en" sz="5000">
                <a:solidFill>
                  <a:srgbClr val="FFFFFF"/>
                </a:solidFill>
              </a:rPr>
            </a:br>
            <a:endParaRPr sz="5000">
              <a:solidFill>
                <a:srgbClr val="FFFFFF"/>
              </a:solidFill>
            </a:endParaRPr>
          </a:p>
          <a:p>
            <a:pPr indent="0" lvl="0" marL="0" rtl="0" algn="ctr">
              <a:lnSpc>
                <a:spcPct val="90000"/>
              </a:lnSpc>
              <a:spcBef>
                <a:spcPts val="0"/>
              </a:spcBef>
              <a:spcAft>
                <a:spcPts val="0"/>
              </a:spcAft>
              <a:buClr>
                <a:srgbClr val="FFFFFF"/>
              </a:buClr>
              <a:buSzPct val="118421"/>
              <a:buFont typeface="Calibri"/>
              <a:buNone/>
            </a:pPr>
            <a:r>
              <a:rPr lang="en" sz="4222">
                <a:solidFill>
                  <a:srgbClr val="FFFFFF"/>
                </a:solidFill>
              </a:rPr>
              <a:t>FindMyHome</a:t>
            </a:r>
            <a:br>
              <a:rPr lang="en" sz="4222">
                <a:solidFill>
                  <a:srgbClr val="FFFFFF"/>
                </a:solidFill>
              </a:rPr>
            </a:br>
            <a:r>
              <a:rPr lang="en" sz="2522">
                <a:solidFill>
                  <a:srgbClr val="FFFFFF"/>
                </a:solidFill>
              </a:rPr>
              <a:t>Rethinking the Future of Rentals</a:t>
            </a:r>
            <a:endParaRPr sz="2522">
              <a:solidFill>
                <a:srgbClr val="FFFFFF"/>
              </a:solidFill>
            </a:endParaRPr>
          </a:p>
        </p:txBody>
      </p:sp>
      <p:sp>
        <p:nvSpPr>
          <p:cNvPr id="132" name="Google Shape;132;p25"/>
          <p:cNvSpPr txBox="1"/>
          <p:nvPr>
            <p:ph idx="1" type="subTitle"/>
          </p:nvPr>
        </p:nvSpPr>
        <p:spPr>
          <a:xfrm>
            <a:off x="1143000" y="2771423"/>
            <a:ext cx="6858000" cy="1219906"/>
          </a:xfrm>
          <a:prstGeom prst="rect">
            <a:avLst/>
          </a:prstGeom>
          <a:noFill/>
          <a:ln>
            <a:noFill/>
          </a:ln>
        </p:spPr>
        <p:txBody>
          <a:bodyPr anchorCtr="0" anchor="t" bIns="34275" lIns="68575" spcFirstLastPara="1" rIns="68575" wrap="square" tIns="34275">
            <a:noAutofit/>
          </a:bodyPr>
          <a:lstStyle/>
          <a:p>
            <a:pPr indent="0" lvl="0" marL="0" rtl="0" algn="ctr">
              <a:lnSpc>
                <a:spcPct val="70000"/>
              </a:lnSpc>
              <a:spcBef>
                <a:spcPts val="0"/>
              </a:spcBef>
              <a:spcAft>
                <a:spcPts val="0"/>
              </a:spcAft>
              <a:buClr>
                <a:srgbClr val="FFFFFF"/>
              </a:buClr>
              <a:buSzPts val="1942"/>
              <a:buNone/>
            </a:pPr>
            <a:r>
              <a:t/>
            </a:r>
            <a:endParaRPr sz="1965"/>
          </a:p>
          <a:p>
            <a:pPr indent="0" lvl="0" marL="0" rtl="0" algn="ctr">
              <a:lnSpc>
                <a:spcPct val="70000"/>
              </a:lnSpc>
              <a:spcBef>
                <a:spcPts val="800"/>
              </a:spcBef>
              <a:spcAft>
                <a:spcPts val="0"/>
              </a:spcAft>
              <a:buClr>
                <a:srgbClr val="FFFFFF"/>
              </a:buClr>
              <a:buSzPts val="1110"/>
              <a:buNone/>
            </a:pPr>
            <a:r>
              <a:rPr lang="en" sz="1410">
                <a:solidFill>
                  <a:srgbClr val="FFFFFF"/>
                </a:solidFill>
              </a:rPr>
              <a:t>Naman Diwan</a:t>
            </a:r>
            <a:endParaRPr sz="1965"/>
          </a:p>
          <a:p>
            <a:pPr indent="0" lvl="0" marL="0" rtl="0" algn="ctr">
              <a:lnSpc>
                <a:spcPct val="70000"/>
              </a:lnSpc>
              <a:spcBef>
                <a:spcPts val="800"/>
              </a:spcBef>
              <a:spcAft>
                <a:spcPts val="0"/>
              </a:spcAft>
              <a:buClr>
                <a:srgbClr val="FFFFFF"/>
              </a:buClr>
              <a:buSzPts val="1110"/>
              <a:buNone/>
            </a:pPr>
            <a:r>
              <a:rPr lang="en" sz="1410">
                <a:solidFill>
                  <a:srgbClr val="FFFFFF"/>
                </a:solidFill>
              </a:rPr>
              <a:t>Paurush Batish</a:t>
            </a:r>
            <a:endParaRPr sz="1965"/>
          </a:p>
          <a:p>
            <a:pPr indent="0" lvl="0" marL="0" rtl="0" algn="ctr">
              <a:lnSpc>
                <a:spcPct val="70000"/>
              </a:lnSpc>
              <a:spcBef>
                <a:spcPts val="800"/>
              </a:spcBef>
              <a:spcAft>
                <a:spcPts val="0"/>
              </a:spcAft>
              <a:buClr>
                <a:srgbClr val="FFFFFF"/>
              </a:buClr>
              <a:buSzPts val="1110"/>
              <a:buNone/>
            </a:pPr>
            <a:r>
              <a:rPr lang="en" sz="1410">
                <a:solidFill>
                  <a:srgbClr val="FFFFFF"/>
                </a:solidFill>
              </a:rPr>
              <a:t>Pranav Kapoor</a:t>
            </a:r>
            <a:endParaRPr sz="1965"/>
          </a:p>
          <a:p>
            <a:pPr indent="0" lvl="0" marL="0" rtl="0" algn="ctr">
              <a:lnSpc>
                <a:spcPct val="70000"/>
              </a:lnSpc>
              <a:spcBef>
                <a:spcPts val="800"/>
              </a:spcBef>
              <a:spcAft>
                <a:spcPts val="0"/>
              </a:spcAft>
              <a:buClr>
                <a:srgbClr val="FFFFFF"/>
              </a:buClr>
              <a:buSzPts val="1110"/>
              <a:buNone/>
            </a:pPr>
            <a:r>
              <a:rPr lang="en" sz="1410">
                <a:solidFill>
                  <a:srgbClr val="FFFFFF"/>
                </a:solidFill>
              </a:rPr>
              <a:t>Rutvi Tilala</a:t>
            </a:r>
            <a:endParaRPr sz="1965"/>
          </a:p>
        </p:txBody>
      </p:sp>
      <p:sp>
        <p:nvSpPr>
          <p:cNvPr id="133" name="Google Shape;133;p25"/>
          <p:cNvSpPr/>
          <p:nvPr/>
        </p:nvSpPr>
        <p:spPr>
          <a:xfrm>
            <a:off x="2980655" y="2564887"/>
            <a:ext cx="3182692" cy="13716"/>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4"/>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4" name="Google Shape;224;p34"/>
          <p:cNvSpPr txBox="1"/>
          <p:nvPr>
            <p:ph type="title"/>
          </p:nvPr>
        </p:nvSpPr>
        <p:spPr>
          <a:xfrm>
            <a:off x="438900" y="60150"/>
            <a:ext cx="8263800" cy="649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Student Onboarding</a:t>
            </a:r>
            <a:endParaRPr/>
          </a:p>
        </p:txBody>
      </p:sp>
      <p:sp>
        <p:nvSpPr>
          <p:cNvPr id="225" name="Google Shape;225;p34"/>
          <p:cNvSpPr/>
          <p:nvPr/>
        </p:nvSpPr>
        <p:spPr>
          <a:xfrm>
            <a:off x="3048412" y="709429"/>
            <a:ext cx="3044775" cy="31272"/>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26" name="Google Shape;226;p34"/>
          <p:cNvPicPr preferRelativeResize="0"/>
          <p:nvPr/>
        </p:nvPicPr>
        <p:blipFill rotWithShape="1">
          <a:blip r:embed="rId3">
            <a:alphaModFix/>
          </a:blip>
          <a:srcRect b="0" l="4363" r="5285" t="0"/>
          <a:stretch/>
        </p:blipFill>
        <p:spPr>
          <a:xfrm>
            <a:off x="0" y="893225"/>
            <a:ext cx="2118975" cy="4250275"/>
          </a:xfrm>
          <a:prstGeom prst="rect">
            <a:avLst/>
          </a:prstGeom>
          <a:noFill/>
          <a:ln>
            <a:noFill/>
          </a:ln>
        </p:spPr>
      </p:pic>
      <p:pic>
        <p:nvPicPr>
          <p:cNvPr id="227" name="Google Shape;227;p34"/>
          <p:cNvPicPr preferRelativeResize="0"/>
          <p:nvPr/>
        </p:nvPicPr>
        <p:blipFill>
          <a:blip r:embed="rId4">
            <a:alphaModFix/>
          </a:blip>
          <a:stretch>
            <a:fillRect/>
          </a:stretch>
        </p:blipFill>
        <p:spPr>
          <a:xfrm>
            <a:off x="4607393" y="893225"/>
            <a:ext cx="2231182" cy="4250275"/>
          </a:xfrm>
          <a:prstGeom prst="rect">
            <a:avLst/>
          </a:prstGeom>
          <a:noFill/>
          <a:ln>
            <a:noFill/>
          </a:ln>
        </p:spPr>
      </p:pic>
      <p:pic>
        <p:nvPicPr>
          <p:cNvPr id="228" name="Google Shape;228;p34"/>
          <p:cNvPicPr preferRelativeResize="0"/>
          <p:nvPr/>
        </p:nvPicPr>
        <p:blipFill>
          <a:blip r:embed="rId5">
            <a:alphaModFix/>
          </a:blip>
          <a:stretch>
            <a:fillRect/>
          </a:stretch>
        </p:blipFill>
        <p:spPr>
          <a:xfrm>
            <a:off x="6934700" y="893225"/>
            <a:ext cx="2118975" cy="4250275"/>
          </a:xfrm>
          <a:prstGeom prst="rect">
            <a:avLst/>
          </a:prstGeom>
          <a:noFill/>
          <a:ln>
            <a:noFill/>
          </a:ln>
        </p:spPr>
      </p:pic>
      <p:pic>
        <p:nvPicPr>
          <p:cNvPr id="229" name="Google Shape;229;p34"/>
          <p:cNvPicPr preferRelativeResize="0"/>
          <p:nvPr/>
        </p:nvPicPr>
        <p:blipFill>
          <a:blip r:embed="rId6">
            <a:alphaModFix/>
          </a:blip>
          <a:stretch>
            <a:fillRect/>
          </a:stretch>
        </p:blipFill>
        <p:spPr>
          <a:xfrm>
            <a:off x="2303700" y="925788"/>
            <a:ext cx="2118975" cy="418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5"/>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35"/>
          <p:cNvSpPr txBox="1"/>
          <p:nvPr>
            <p:ph type="title"/>
          </p:nvPr>
        </p:nvSpPr>
        <p:spPr>
          <a:xfrm>
            <a:off x="438900" y="-134775"/>
            <a:ext cx="8263800" cy="844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Broker </a:t>
            </a:r>
            <a:r>
              <a:rPr b="1" lang="en" sz="4100"/>
              <a:t>Onboarding</a:t>
            </a:r>
            <a:endParaRPr/>
          </a:p>
        </p:txBody>
      </p:sp>
      <p:sp>
        <p:nvSpPr>
          <p:cNvPr id="236" name="Google Shape;236;p35"/>
          <p:cNvSpPr/>
          <p:nvPr/>
        </p:nvSpPr>
        <p:spPr>
          <a:xfrm>
            <a:off x="3048412" y="709429"/>
            <a:ext cx="3044775" cy="31272"/>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37" name="Google Shape;237;p35"/>
          <p:cNvPicPr preferRelativeResize="0"/>
          <p:nvPr/>
        </p:nvPicPr>
        <p:blipFill>
          <a:blip r:embed="rId3">
            <a:alphaModFix/>
          </a:blip>
          <a:stretch>
            <a:fillRect/>
          </a:stretch>
        </p:blipFill>
        <p:spPr>
          <a:xfrm>
            <a:off x="61050" y="859525"/>
            <a:ext cx="2231175" cy="4250275"/>
          </a:xfrm>
          <a:prstGeom prst="rect">
            <a:avLst/>
          </a:prstGeom>
          <a:noFill/>
          <a:ln>
            <a:noFill/>
          </a:ln>
        </p:spPr>
      </p:pic>
      <p:pic>
        <p:nvPicPr>
          <p:cNvPr id="238" name="Google Shape;238;p35"/>
          <p:cNvPicPr preferRelativeResize="0"/>
          <p:nvPr/>
        </p:nvPicPr>
        <p:blipFill>
          <a:blip r:embed="rId4">
            <a:alphaModFix/>
          </a:blip>
          <a:stretch>
            <a:fillRect/>
          </a:stretch>
        </p:blipFill>
        <p:spPr>
          <a:xfrm>
            <a:off x="2359800" y="893225"/>
            <a:ext cx="2118975" cy="4182876"/>
          </a:xfrm>
          <a:prstGeom prst="rect">
            <a:avLst/>
          </a:prstGeom>
          <a:noFill/>
          <a:ln>
            <a:noFill/>
          </a:ln>
        </p:spPr>
      </p:pic>
      <p:pic>
        <p:nvPicPr>
          <p:cNvPr id="239" name="Google Shape;239;p35"/>
          <p:cNvPicPr preferRelativeResize="0"/>
          <p:nvPr/>
        </p:nvPicPr>
        <p:blipFill>
          <a:blip r:embed="rId5">
            <a:alphaModFix/>
          </a:blip>
          <a:stretch>
            <a:fillRect/>
          </a:stretch>
        </p:blipFill>
        <p:spPr>
          <a:xfrm>
            <a:off x="6981323" y="893225"/>
            <a:ext cx="2088427" cy="4250275"/>
          </a:xfrm>
          <a:prstGeom prst="rect">
            <a:avLst/>
          </a:prstGeom>
          <a:noFill/>
          <a:ln>
            <a:noFill/>
          </a:ln>
        </p:spPr>
      </p:pic>
      <p:pic>
        <p:nvPicPr>
          <p:cNvPr id="240" name="Google Shape;240;p35"/>
          <p:cNvPicPr preferRelativeResize="0"/>
          <p:nvPr/>
        </p:nvPicPr>
        <p:blipFill>
          <a:blip r:embed="rId6">
            <a:alphaModFix/>
          </a:blip>
          <a:stretch>
            <a:fillRect/>
          </a:stretch>
        </p:blipFill>
        <p:spPr>
          <a:xfrm>
            <a:off x="4670563" y="893225"/>
            <a:ext cx="2118975" cy="4182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36"/>
          <p:cNvSpPr/>
          <p:nvPr/>
        </p:nvSpPr>
        <p:spPr>
          <a:xfrm>
            <a:off x="120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6" name="Google Shape;246;p36"/>
          <p:cNvSpPr txBox="1"/>
          <p:nvPr>
            <p:ph type="title"/>
          </p:nvPr>
        </p:nvSpPr>
        <p:spPr>
          <a:xfrm>
            <a:off x="445500" y="-117050"/>
            <a:ext cx="7886700" cy="833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200"/>
              <a:buFont typeface="Calibri"/>
              <a:buNone/>
            </a:pPr>
            <a:r>
              <a:rPr b="1" lang="en" sz="3200"/>
              <a:t>Middleweight</a:t>
            </a:r>
            <a:r>
              <a:rPr b="1" lang="en" sz="3200"/>
              <a:t> u</a:t>
            </a:r>
            <a:r>
              <a:rPr b="1" lang="en" sz="3200"/>
              <a:t>se case</a:t>
            </a:r>
            <a:endParaRPr b="1" sz="3200"/>
          </a:p>
        </p:txBody>
      </p:sp>
      <p:sp>
        <p:nvSpPr>
          <p:cNvPr id="247" name="Google Shape;247;p36"/>
          <p:cNvSpPr/>
          <p:nvPr/>
        </p:nvSpPr>
        <p:spPr>
          <a:xfrm flipH="1" rot="10800000">
            <a:off x="2508725" y="603518"/>
            <a:ext cx="3585833" cy="29307"/>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248" name="Google Shape;248;p36"/>
          <p:cNvGraphicFramePr/>
          <p:nvPr/>
        </p:nvGraphicFramePr>
        <p:xfrm>
          <a:off x="173650" y="716350"/>
          <a:ext cx="3000000" cy="3000000"/>
        </p:xfrm>
        <a:graphic>
          <a:graphicData uri="http://schemas.openxmlformats.org/drawingml/2006/table">
            <a:tbl>
              <a:tblPr>
                <a:noFill/>
                <a:tableStyleId>{54126FF6-B0DF-4772-BE83-B4ECF6181F5E}</a:tableStyleId>
              </a:tblPr>
              <a:tblGrid>
                <a:gridCol w="5064950"/>
                <a:gridCol w="3695300"/>
              </a:tblGrid>
              <a:tr h="4245950">
                <a:tc>
                  <a:txBody>
                    <a:bodyPr/>
                    <a:lstStyle/>
                    <a:p>
                      <a:pPr indent="0" lvl="0" marL="0" rtl="0" algn="l">
                        <a:spcBef>
                          <a:spcPts val="0"/>
                        </a:spcBef>
                        <a:spcAft>
                          <a:spcPts val="0"/>
                        </a:spcAft>
                        <a:buNone/>
                      </a:pPr>
                      <a:r>
                        <a:rPr b="1" lang="en">
                          <a:solidFill>
                            <a:schemeClr val="dk1"/>
                          </a:solidFill>
                          <a:latin typeface="Calibri"/>
                          <a:ea typeface="Calibri"/>
                          <a:cs typeface="Calibri"/>
                          <a:sym typeface="Calibri"/>
                        </a:rPr>
                        <a:t>Actor: </a:t>
                      </a:r>
                      <a:r>
                        <a:rPr lang="en">
                          <a:solidFill>
                            <a:schemeClr val="dk1"/>
                          </a:solidFill>
                          <a:latin typeface="Calibri"/>
                          <a:ea typeface="Calibri"/>
                          <a:cs typeface="Calibri"/>
                          <a:sym typeface="Calibri"/>
                        </a:rPr>
                        <a:t>Young Professional (Rita and Mark)</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Use Case Overview:</a:t>
                      </a:r>
                      <a:r>
                        <a:rPr lang="en">
                          <a:solidFill>
                            <a:schemeClr val="dk1"/>
                          </a:solidFill>
                          <a:latin typeface="Calibri"/>
                          <a:ea typeface="Calibri"/>
                          <a:cs typeface="Calibri"/>
                          <a:sym typeface="Calibri"/>
                        </a:rPr>
                        <a:t> Renter searching for a shared apartment and utilizing the platform's features to find compatible roommates.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Subject Area: </a:t>
                      </a:r>
                      <a:r>
                        <a:rPr lang="en">
                          <a:solidFill>
                            <a:schemeClr val="dk1"/>
                          </a:solidFill>
                          <a:latin typeface="Calibri"/>
                          <a:ea typeface="Calibri"/>
                          <a:cs typeface="Calibri"/>
                          <a:sym typeface="Calibri"/>
                        </a:rPr>
                        <a:t>Rental Accommodation Services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Trigger:</a:t>
                      </a:r>
                      <a:r>
                        <a:rPr lang="en">
                          <a:solidFill>
                            <a:schemeClr val="dk1"/>
                          </a:solidFill>
                          <a:latin typeface="Calibri"/>
                          <a:ea typeface="Calibri"/>
                          <a:cs typeface="Calibri"/>
                          <a:sym typeface="Calibri"/>
                        </a:rPr>
                        <a:t> Rita and Mark initiate a search for a shared apartment on the platform.</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Precondition: </a:t>
                      </a:r>
                      <a:r>
                        <a:rPr lang="en">
                          <a:solidFill>
                            <a:schemeClr val="dk1"/>
                          </a:solidFill>
                          <a:latin typeface="Calibri"/>
                          <a:ea typeface="Calibri"/>
                          <a:cs typeface="Calibri"/>
                          <a:sym typeface="Calibri"/>
                        </a:rPr>
                        <a:t>Rita and Mark have registered accounts on the platform.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Basic Flow:</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Rita and Mark log into their accounts.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They enter their preferences, including budget, location, and amenities.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The platform displays a list of compatible shared apartments.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Rita and Mark initiate a conversation using the chat feature to discuss habits and preferences.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After mutual agreement, they finalize the arrangement and confirm the shared apartment.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Calibri"/>
                          <a:ea typeface="Calibri"/>
                          <a:cs typeface="Calibri"/>
                          <a:sym typeface="Calibri"/>
                        </a:rPr>
                        <a:t>Alternate Flow A:</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If Rita and Mark do not find suitable options in the initial search results, they refine their preferences and initiate a new search.</a:t>
                      </a:r>
                      <a:br>
                        <a:rPr lang="en">
                          <a:latin typeface="Calibri"/>
                          <a:ea typeface="Calibri"/>
                          <a:cs typeface="Calibri"/>
                          <a:sym typeface="Calibri"/>
                        </a:rPr>
                      </a:br>
                      <a:br>
                        <a:rPr lang="en">
                          <a:latin typeface="Calibri"/>
                          <a:ea typeface="Calibri"/>
                          <a:cs typeface="Calibri"/>
                          <a:sym typeface="Calibri"/>
                        </a:rPr>
                      </a:br>
                      <a:r>
                        <a:rPr b="1" lang="en">
                          <a:latin typeface="Calibri"/>
                          <a:ea typeface="Calibri"/>
                          <a:cs typeface="Calibri"/>
                          <a:sym typeface="Calibri"/>
                        </a:rPr>
                        <a:t>Postcondition:</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After completion, Rita and Mark have secured a shared apartment, updated profiles, and received confirmation notifications. The apartment is marked as rented, chat history is stored, and the platform's database accurately reflects the updated availability.</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7"/>
          <p:cNvSpPr/>
          <p:nvPr/>
        </p:nvSpPr>
        <p:spPr>
          <a:xfrm>
            <a:off x="120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4" name="Google Shape;254;p37"/>
          <p:cNvSpPr txBox="1"/>
          <p:nvPr>
            <p:ph type="title"/>
          </p:nvPr>
        </p:nvSpPr>
        <p:spPr>
          <a:xfrm>
            <a:off x="445500" y="-117050"/>
            <a:ext cx="7886700" cy="833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200"/>
              <a:buFont typeface="Calibri"/>
              <a:buNone/>
            </a:pPr>
            <a:r>
              <a:rPr b="1" lang="en" sz="3200"/>
              <a:t>Middleweight</a:t>
            </a:r>
            <a:r>
              <a:rPr b="1" lang="en" sz="3200"/>
              <a:t> use case</a:t>
            </a:r>
            <a:endParaRPr b="1" sz="3200"/>
          </a:p>
        </p:txBody>
      </p:sp>
      <p:sp>
        <p:nvSpPr>
          <p:cNvPr id="255" name="Google Shape;255;p37"/>
          <p:cNvSpPr/>
          <p:nvPr/>
        </p:nvSpPr>
        <p:spPr>
          <a:xfrm flipH="1" rot="10800000">
            <a:off x="2508725" y="603518"/>
            <a:ext cx="3585833" cy="29307"/>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256" name="Google Shape;256;p37"/>
          <p:cNvGraphicFramePr/>
          <p:nvPr/>
        </p:nvGraphicFramePr>
        <p:xfrm>
          <a:off x="56075" y="603525"/>
          <a:ext cx="3000000" cy="3000000"/>
        </p:xfrm>
        <a:graphic>
          <a:graphicData uri="http://schemas.openxmlformats.org/drawingml/2006/table">
            <a:tbl>
              <a:tblPr>
                <a:noFill/>
                <a:tableStyleId>{54126FF6-B0DF-4772-BE83-B4ECF6181F5E}</a:tableStyleId>
              </a:tblPr>
              <a:tblGrid>
                <a:gridCol w="5775750"/>
                <a:gridCol w="3254575"/>
              </a:tblGrid>
              <a:tr h="4562850">
                <a:tc>
                  <a:txBody>
                    <a:bodyPr/>
                    <a:lstStyle/>
                    <a:p>
                      <a:pPr indent="0" lvl="0" marL="0" rtl="0" algn="l">
                        <a:spcBef>
                          <a:spcPts val="0"/>
                        </a:spcBef>
                        <a:spcAft>
                          <a:spcPts val="0"/>
                        </a:spcAft>
                        <a:buNone/>
                      </a:pPr>
                      <a:r>
                        <a:rPr b="1" lang="en">
                          <a:solidFill>
                            <a:schemeClr val="dk1"/>
                          </a:solidFill>
                          <a:latin typeface="Calibri"/>
                          <a:ea typeface="Calibri"/>
                          <a:cs typeface="Calibri"/>
                          <a:sym typeface="Calibri"/>
                        </a:rPr>
                        <a:t>Actor: </a:t>
                      </a:r>
                      <a:r>
                        <a:rPr lang="en">
                          <a:solidFill>
                            <a:schemeClr val="dk1"/>
                          </a:solidFill>
                          <a:latin typeface="Calibri"/>
                          <a:ea typeface="Calibri"/>
                          <a:cs typeface="Calibri"/>
                          <a:sym typeface="Calibri"/>
                        </a:rPr>
                        <a:t>Real Estate Agent (Sarah)</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Use Case Overview:</a:t>
                      </a:r>
                      <a:r>
                        <a:rPr lang="en">
                          <a:solidFill>
                            <a:schemeClr val="dk1"/>
                          </a:solidFill>
                          <a:latin typeface="Calibri"/>
                          <a:ea typeface="Calibri"/>
                          <a:cs typeface="Calibri"/>
                          <a:sym typeface="Calibri"/>
                        </a:rPr>
                        <a:t> real estate agent listing multiple properties on the platform and efficiently managing inquiries and communications with potential tenants.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Subject Area: </a:t>
                      </a:r>
                      <a:r>
                        <a:rPr lang="en">
                          <a:solidFill>
                            <a:schemeClr val="dk1"/>
                          </a:solidFill>
                          <a:latin typeface="Calibri"/>
                          <a:ea typeface="Calibri"/>
                          <a:cs typeface="Calibri"/>
                          <a:sym typeface="Calibri"/>
                        </a:rPr>
                        <a:t>Property Management and Listings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Trigger:</a:t>
                      </a:r>
                      <a:r>
                        <a:rPr lang="en">
                          <a:solidFill>
                            <a:schemeClr val="dk1"/>
                          </a:solidFill>
                          <a:latin typeface="Calibri"/>
                          <a:ea typeface="Calibri"/>
                          <a:cs typeface="Calibri"/>
                          <a:sym typeface="Calibri"/>
                        </a:rPr>
                        <a:t> Sarah, the real estate agent, logs into her account to add new properties to the platform.</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Precondition 1: </a:t>
                      </a:r>
                      <a:r>
                        <a:rPr lang="en">
                          <a:solidFill>
                            <a:schemeClr val="dk1"/>
                          </a:solidFill>
                          <a:latin typeface="Calibri"/>
                          <a:ea typeface="Calibri"/>
                          <a:cs typeface="Calibri"/>
                          <a:sym typeface="Calibri"/>
                        </a:rPr>
                        <a:t>Sarah has an active account and valid property details ready for listing.</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Precondition 2:</a:t>
                      </a:r>
                      <a:r>
                        <a:rPr lang="en">
                          <a:solidFill>
                            <a:schemeClr val="dk1"/>
                          </a:solidFill>
                          <a:latin typeface="Calibri"/>
                          <a:ea typeface="Calibri"/>
                          <a:cs typeface="Calibri"/>
                          <a:sym typeface="Calibri"/>
                        </a:rPr>
                        <a:t> The platform's database is accessible and capable of handling new property listings.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Basic Flow:</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-Sarah logs into her account and accesses the platform's listing management section.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-She enters detailed property information, including location, amenities, rental price, and high-quality images.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-Potential tenants view the property details and send inquiries via the platform's messaging system.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-Sarah manages multiple inquiries simultaneously, ensuring efficient communication with interested tenants.</a:t>
                      </a:r>
                      <a:endParaRPr>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Alternate Flow A:</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If a property receives overwhelming interest, Sarah can schedule group viewings or virtual tours, optimizing the property showcasing process.</a:t>
                      </a:r>
                      <a:br>
                        <a:rPr lang="en">
                          <a:latin typeface="Calibri"/>
                          <a:ea typeface="Calibri"/>
                          <a:cs typeface="Calibri"/>
                          <a:sym typeface="Calibri"/>
                        </a:rPr>
                      </a:b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Postcondition:</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The properties are successfully listed, inquiries are managed efficiently, and Sarah has responded to potential tenants. Property listings are live, and Sarah's account reflects updated interactions, ensuring a streamlined rental process.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8"/>
          <p:cNvSpPr/>
          <p:nvPr/>
        </p:nvSpPr>
        <p:spPr>
          <a:xfrm>
            <a:off x="-17025" y="-11705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2" name="Google Shape;262;p38"/>
          <p:cNvSpPr txBox="1"/>
          <p:nvPr>
            <p:ph type="title"/>
          </p:nvPr>
        </p:nvSpPr>
        <p:spPr>
          <a:xfrm>
            <a:off x="445500" y="-117050"/>
            <a:ext cx="7863000" cy="515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200"/>
              <a:buFont typeface="Calibri"/>
              <a:buNone/>
            </a:pPr>
            <a:r>
              <a:rPr b="1" lang="en" sz="3200"/>
              <a:t>Heavy-</a:t>
            </a:r>
            <a:r>
              <a:rPr b="1" lang="en" sz="3200"/>
              <a:t>weight use case</a:t>
            </a:r>
            <a:endParaRPr b="1" sz="3200"/>
          </a:p>
        </p:txBody>
      </p:sp>
      <p:sp>
        <p:nvSpPr>
          <p:cNvPr id="263" name="Google Shape;263;p38"/>
          <p:cNvSpPr/>
          <p:nvPr/>
        </p:nvSpPr>
        <p:spPr>
          <a:xfrm flipH="1" rot="10800000">
            <a:off x="2532575" y="398643"/>
            <a:ext cx="3585833" cy="29307"/>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264" name="Google Shape;264;p38"/>
          <p:cNvGraphicFramePr/>
          <p:nvPr/>
        </p:nvGraphicFramePr>
        <p:xfrm>
          <a:off x="-17025" y="537350"/>
          <a:ext cx="3000000" cy="3000000"/>
        </p:xfrm>
        <a:graphic>
          <a:graphicData uri="http://schemas.openxmlformats.org/drawingml/2006/table">
            <a:tbl>
              <a:tblPr>
                <a:noFill/>
                <a:tableStyleId>{54126FF6-B0DF-4772-BE83-B4ECF6181F5E}</a:tableStyleId>
              </a:tblPr>
              <a:tblGrid>
                <a:gridCol w="5285425"/>
                <a:gridCol w="3856175"/>
              </a:tblGrid>
              <a:tr h="46061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Actor:</a:t>
                      </a:r>
                      <a:r>
                        <a:rPr lang="en">
                          <a:solidFill>
                            <a:schemeClr val="dk1"/>
                          </a:solidFill>
                          <a:latin typeface="Calibri"/>
                          <a:ea typeface="Calibri"/>
                          <a:cs typeface="Calibri"/>
                          <a:sym typeface="Calibri"/>
                        </a:rPr>
                        <a:t> Real Estate Agency Administrator</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Use Case Overview: </a:t>
                      </a:r>
                      <a:r>
                        <a:rPr lang="en">
                          <a:solidFill>
                            <a:schemeClr val="dk1"/>
                          </a:solidFill>
                          <a:latin typeface="Calibri"/>
                          <a:ea typeface="Calibri"/>
                          <a:cs typeface="Calibri"/>
                          <a:sym typeface="Calibri"/>
                        </a:rPr>
                        <a:t>a real estate agency managing a diverse portfolio of rental properties through the platform, streamlining complex property management tasks, ensuring tenant satisfaction, and optimizing the overall leasing process.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Subject Area: </a:t>
                      </a:r>
                      <a:r>
                        <a:rPr lang="en">
                          <a:solidFill>
                            <a:schemeClr val="dk1"/>
                          </a:solidFill>
                          <a:latin typeface="Calibri"/>
                          <a:ea typeface="Calibri"/>
                          <a:cs typeface="Calibri"/>
                          <a:sym typeface="Calibri"/>
                        </a:rPr>
                        <a:t>Real Estate Property Management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Trigger:</a:t>
                      </a:r>
                      <a:r>
                        <a:rPr lang="en">
                          <a:solidFill>
                            <a:schemeClr val="dk1"/>
                          </a:solidFill>
                          <a:latin typeface="Calibri"/>
                          <a:ea typeface="Calibri"/>
                          <a:cs typeface="Calibri"/>
                          <a:sym typeface="Calibri"/>
                        </a:rPr>
                        <a:t> Introduction of new properties into the agency's portfolio or when properties undergo changes such as renovations or lease renewals.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Precondition: </a:t>
                      </a:r>
                      <a:r>
                        <a:rPr lang="en">
                          <a:solidFill>
                            <a:schemeClr val="dk1"/>
                          </a:solidFill>
                          <a:latin typeface="Calibri"/>
                          <a:ea typeface="Calibri"/>
                          <a:cs typeface="Calibri"/>
                          <a:sym typeface="Calibri"/>
                        </a:rPr>
                        <a:t>The real estate agency has an active account and a diverse portfolio of rental properties.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Basic Flow:</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Administrator logs in and manages property listings.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Tenant screening includes background checks and rental references. And lease agreements are generated and securely stored for compliance. Tenants report issues via the platform's ticketing system.</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Agency coordinates prompt responses and resolutions for maintenance requests.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Real-time financial tracking tools monitor rent payments and expenses. Transparent communication is maintained between managers, landlords, and tenants.</a:t>
                      </a:r>
                      <a:endParaRPr>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A:</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In the event of unexpected maintenance emergencies, the platform triggers instant notifications to property managers, enabling rapid response and minimizing disruptions for tenants.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Alternate Flow B:</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If a lease renewal is due, the platform automates notifications to both tenants and landlords, reminding them of upcoming renewals, facilitating seamless agreement updates, and ensuring a smooth transition between rental periods.</a:t>
                      </a:r>
                      <a:br>
                        <a:rPr lang="en">
                          <a:latin typeface="Calibri"/>
                          <a:ea typeface="Calibri"/>
                          <a:cs typeface="Calibri"/>
                          <a:sym typeface="Calibri"/>
                        </a:rPr>
                      </a:br>
                      <a:r>
                        <a:rPr b="1" lang="en">
                          <a:latin typeface="Calibri"/>
                          <a:ea typeface="Calibri"/>
                          <a:cs typeface="Calibri"/>
                          <a:sym typeface="Calibri"/>
                        </a:rPr>
                        <a:t>Postcondition:</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Property listings are updated, maintenance requests resolved promptly, legal documents securely stored, ensuring compliance, transparent communication maintained, and tenant feedback utilized for continuous improvement, guaranteeing efficient property management and tenant satisfaction.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39"/>
          <p:cNvSpPr/>
          <p:nvPr/>
        </p:nvSpPr>
        <p:spPr>
          <a:xfrm>
            <a:off x="-17025" y="-11705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0" name="Google Shape;270;p39"/>
          <p:cNvSpPr txBox="1"/>
          <p:nvPr>
            <p:ph type="title"/>
          </p:nvPr>
        </p:nvSpPr>
        <p:spPr>
          <a:xfrm>
            <a:off x="445500" y="-117050"/>
            <a:ext cx="7863000" cy="515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200"/>
              <a:buFont typeface="Calibri"/>
              <a:buNone/>
            </a:pPr>
            <a:r>
              <a:rPr b="1" lang="en" sz="3200"/>
              <a:t>Heavy-weight use case</a:t>
            </a:r>
            <a:endParaRPr b="1" sz="3200"/>
          </a:p>
        </p:txBody>
      </p:sp>
      <p:sp>
        <p:nvSpPr>
          <p:cNvPr id="271" name="Google Shape;271;p39"/>
          <p:cNvSpPr/>
          <p:nvPr/>
        </p:nvSpPr>
        <p:spPr>
          <a:xfrm flipH="1" rot="10800000">
            <a:off x="2532575" y="398643"/>
            <a:ext cx="3585833" cy="29307"/>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272" name="Google Shape;272;p39"/>
          <p:cNvGraphicFramePr/>
          <p:nvPr/>
        </p:nvGraphicFramePr>
        <p:xfrm>
          <a:off x="-17025" y="537350"/>
          <a:ext cx="3000000" cy="3000000"/>
        </p:xfrm>
        <a:graphic>
          <a:graphicData uri="http://schemas.openxmlformats.org/drawingml/2006/table">
            <a:tbl>
              <a:tblPr>
                <a:noFill/>
                <a:tableStyleId>{54126FF6-B0DF-4772-BE83-B4ECF6181F5E}</a:tableStyleId>
              </a:tblPr>
              <a:tblGrid>
                <a:gridCol w="5392825"/>
                <a:gridCol w="3748775"/>
              </a:tblGrid>
              <a:tr h="4606150">
                <a:tc>
                  <a:txBody>
                    <a:bodyPr/>
                    <a:lstStyle/>
                    <a:p>
                      <a:pPr indent="0" lvl="0" marL="0" rtl="0" algn="l">
                        <a:spcBef>
                          <a:spcPts val="0"/>
                        </a:spcBef>
                        <a:spcAft>
                          <a:spcPts val="0"/>
                        </a:spcAft>
                        <a:buNone/>
                      </a:pPr>
                      <a:r>
                        <a:rPr b="1" lang="en">
                          <a:solidFill>
                            <a:schemeClr val="dk1"/>
                          </a:solidFill>
                          <a:latin typeface="Calibri"/>
                          <a:ea typeface="Calibri"/>
                          <a:cs typeface="Calibri"/>
                          <a:sym typeface="Calibri"/>
                        </a:rPr>
                        <a:t>Actor:</a:t>
                      </a:r>
                      <a:r>
                        <a:rPr lang="en">
                          <a:solidFill>
                            <a:schemeClr val="dk1"/>
                          </a:solidFill>
                          <a:latin typeface="Calibri"/>
                          <a:ea typeface="Calibri"/>
                          <a:cs typeface="Calibri"/>
                          <a:sym typeface="Calibri"/>
                        </a:rPr>
                        <a:t>University Housing Department Administrator</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Use Case Overview: </a:t>
                      </a:r>
                      <a:r>
                        <a:rPr lang="en">
                          <a:solidFill>
                            <a:schemeClr val="dk1"/>
                          </a:solidFill>
                          <a:latin typeface="Calibri"/>
                          <a:ea typeface="Calibri"/>
                          <a:cs typeface="Calibri"/>
                          <a:sym typeface="Calibri"/>
                        </a:rPr>
                        <a:t>University housing department managing the allocation of student accommodations, optimizing room assignments, matching compatible roommates, handling special accommodation requests, and ensuring a positive and inclusive living experience for all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Subject Area: </a:t>
                      </a:r>
                      <a:r>
                        <a:rPr lang="en">
                          <a:solidFill>
                            <a:schemeClr val="dk1"/>
                          </a:solidFill>
                          <a:latin typeface="Calibri"/>
                          <a:ea typeface="Calibri"/>
                          <a:cs typeface="Calibri"/>
                          <a:sym typeface="Calibri"/>
                        </a:rPr>
                        <a:t>Student Housing Allocation and Roommate Matching</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Trigger: </a:t>
                      </a:r>
                      <a:r>
                        <a:rPr lang="en">
                          <a:solidFill>
                            <a:schemeClr val="dk1"/>
                          </a:solidFill>
                          <a:latin typeface="Calibri"/>
                          <a:ea typeface="Calibri"/>
                          <a:cs typeface="Calibri"/>
                          <a:sym typeface="Calibri"/>
                        </a:rPr>
                        <a:t>Beginning of an academic year or when new students are admitted.</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Precondition:</a:t>
                      </a:r>
                      <a:r>
                        <a:rPr lang="en">
                          <a:solidFill>
                            <a:schemeClr val="dk1"/>
                          </a:solidFill>
                          <a:latin typeface="Calibri"/>
                          <a:ea typeface="Calibri"/>
                          <a:cs typeface="Calibri"/>
                          <a:sym typeface="Calibri"/>
                        </a:rPr>
                        <a:t>The university housing department has access to verified student profiles, including special accommodation requests.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Basic Flow:</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University housing administrator logs into the housing allocation system. Student profiles with preferences and special needs are imported.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Platform algorithms process data (accessibility, medical needs, habits)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Optimized room assignments are made based on various factors.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Compatible roommates are matched (shared interests, study habits).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Special accommodations (e.g., wheelchair accessibility) are ensured.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Housing department communicates assignments and roommate details.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Students coordinate and connect before the academic year starts.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Regular check-ins and feedback sessions address conflicts or concerns, fostering a harmonious living environment.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Calibri"/>
                          <a:ea typeface="Calibri"/>
                          <a:cs typeface="Calibri"/>
                          <a:sym typeface="Calibri"/>
                        </a:rPr>
                        <a:t>Alternate Flow A:</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In the case of last-minute changes, such as medical emergencies or unforeseen circumstances, the platform allows for swift room reassignments, ensuring all students have appropriate accommodations.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Alternate Flow B:</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If students face persistent conflicts, the platform provides a mediation system, allowing students and housing staff to collaborate on resolving issues, ensuring a supportive living community.</a:t>
                      </a:r>
                      <a:br>
                        <a:rPr lang="en">
                          <a:latin typeface="Calibri"/>
                          <a:ea typeface="Calibri"/>
                          <a:cs typeface="Calibri"/>
                          <a:sym typeface="Calibri"/>
                        </a:rPr>
                      </a:br>
                      <a:r>
                        <a:rPr b="1" lang="en">
                          <a:latin typeface="Calibri"/>
                          <a:ea typeface="Calibri"/>
                          <a:cs typeface="Calibri"/>
                          <a:sym typeface="Calibri"/>
                        </a:rPr>
                        <a:t>Postcondition:</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Room assignments are finalized based on optimized compatibility, special accommodations are integrated, and students receive detailed communication. Continuous feedback mechanisms are established, fostering a harmonious living experience and addressing conflicts promptly.</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40"/>
          <p:cNvSpPr/>
          <p:nvPr/>
        </p:nvSpPr>
        <p:spPr>
          <a:xfrm>
            <a:off x="0" y="7620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40"/>
          <p:cNvSpPr txBox="1"/>
          <p:nvPr>
            <p:ph type="title"/>
          </p:nvPr>
        </p:nvSpPr>
        <p:spPr>
          <a:xfrm>
            <a:off x="0" y="1"/>
            <a:ext cx="2679000" cy="12951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b="1" lang="en" sz="5000">
                <a:latin typeface="Calibri"/>
                <a:ea typeface="Calibri"/>
                <a:cs typeface="Calibri"/>
                <a:sym typeface="Calibri"/>
              </a:rPr>
              <a:t>Persona 1</a:t>
            </a:r>
            <a:endParaRPr b="1" sz="5000">
              <a:latin typeface="Calibri"/>
              <a:ea typeface="Calibri"/>
              <a:cs typeface="Calibri"/>
              <a:sym typeface="Calibri"/>
            </a:endParaRPr>
          </a:p>
          <a:p>
            <a:pPr indent="0" lvl="0" marL="0" rtl="0" algn="l">
              <a:lnSpc>
                <a:spcPct val="90000"/>
              </a:lnSpc>
              <a:spcBef>
                <a:spcPts val="0"/>
              </a:spcBef>
              <a:spcAft>
                <a:spcPts val="0"/>
              </a:spcAft>
              <a:buClr>
                <a:schemeClr val="dk1"/>
              </a:buClr>
              <a:buSzPct val="333333"/>
              <a:buFont typeface="Calibri"/>
              <a:buNone/>
            </a:pPr>
            <a:r>
              <a:rPr lang="en" sz="1500">
                <a:solidFill>
                  <a:srgbClr val="666666"/>
                </a:solidFill>
                <a:latin typeface="Arial"/>
                <a:ea typeface="Arial"/>
                <a:cs typeface="Arial"/>
                <a:sym typeface="Arial"/>
              </a:rPr>
              <a:t>A Nervous Global Student</a:t>
            </a:r>
            <a:endParaRPr b="1" sz="5000">
              <a:solidFill>
                <a:srgbClr val="666666"/>
              </a:solidFil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p:txBody>
      </p:sp>
      <p:sp>
        <p:nvSpPr>
          <p:cNvPr id="279" name="Google Shape;279;p40"/>
          <p:cNvSpPr/>
          <p:nvPr/>
        </p:nvSpPr>
        <p:spPr>
          <a:xfrm>
            <a:off x="0" y="1052500"/>
            <a:ext cx="2471891" cy="21717"/>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80" name="Google Shape;280;p40"/>
          <p:cNvPicPr preferRelativeResize="0"/>
          <p:nvPr/>
        </p:nvPicPr>
        <p:blipFill>
          <a:blip r:embed="rId3">
            <a:alphaModFix/>
          </a:blip>
          <a:stretch>
            <a:fillRect/>
          </a:stretch>
        </p:blipFill>
        <p:spPr>
          <a:xfrm>
            <a:off x="2520850" y="0"/>
            <a:ext cx="6623150" cy="5143500"/>
          </a:xfrm>
          <a:prstGeom prst="rect">
            <a:avLst/>
          </a:prstGeom>
          <a:noFill/>
          <a:ln>
            <a:noFill/>
          </a:ln>
        </p:spPr>
      </p:pic>
      <p:pic>
        <p:nvPicPr>
          <p:cNvPr id="281" name="Google Shape;281;p40"/>
          <p:cNvPicPr preferRelativeResize="0"/>
          <p:nvPr/>
        </p:nvPicPr>
        <p:blipFill rotWithShape="1">
          <a:blip r:embed="rId4">
            <a:alphaModFix/>
          </a:blip>
          <a:srcRect b="0" l="23774" r="48702" t="8466"/>
          <a:stretch/>
        </p:blipFill>
        <p:spPr>
          <a:xfrm>
            <a:off x="2812250" y="1362075"/>
            <a:ext cx="2202650" cy="3933825"/>
          </a:xfrm>
          <a:prstGeom prst="rect">
            <a:avLst/>
          </a:prstGeom>
          <a:noFill/>
          <a:ln>
            <a:noFill/>
          </a:ln>
        </p:spPr>
      </p:pic>
      <p:sp>
        <p:nvSpPr>
          <p:cNvPr id="282" name="Google Shape;282;p40"/>
          <p:cNvSpPr txBox="1"/>
          <p:nvPr/>
        </p:nvSpPr>
        <p:spPr>
          <a:xfrm>
            <a:off x="152400" y="2571750"/>
            <a:ext cx="2374200" cy="23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Pain Points:</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Language Barrier:</a:t>
            </a:r>
            <a:r>
              <a:rPr lang="en" sz="1000">
                <a:latin typeface="Calibri"/>
                <a:ea typeface="Calibri"/>
                <a:cs typeface="Calibri"/>
                <a:sym typeface="Calibri"/>
              </a:rPr>
              <a:t> English is not Natasha's first language, making it challenging to comprehend intricate housing agreements and communicate effectively with landlords.</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Financial Concerns: </a:t>
            </a:r>
            <a:r>
              <a:rPr lang="en" sz="1000">
                <a:latin typeface="Calibri"/>
                <a:ea typeface="Calibri"/>
                <a:cs typeface="Calibri"/>
                <a:sym typeface="Calibri"/>
              </a:rPr>
              <a:t>She is worried about hidden fees and deceptive pricing, fearing she might end up paying more than she can afford.</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Safety Apprehensions:</a:t>
            </a:r>
            <a:r>
              <a:rPr lang="en" sz="1000">
                <a:latin typeface="Calibri"/>
                <a:ea typeface="Calibri"/>
                <a:cs typeface="Calibri"/>
                <a:sym typeface="Calibri"/>
              </a:rPr>
              <a:t> Being new to Boston, Natasha is concerned about the safety of neighborhoods and the reliability of online listings.</a:t>
            </a:r>
            <a:endParaRPr sz="1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pic>
        <p:nvPicPr>
          <p:cNvPr id="283" name="Google Shape;283;p40"/>
          <p:cNvPicPr preferRelativeResize="0"/>
          <p:nvPr/>
        </p:nvPicPr>
        <p:blipFill>
          <a:blip r:embed="rId5">
            <a:alphaModFix/>
          </a:blip>
          <a:stretch>
            <a:fillRect/>
          </a:stretch>
        </p:blipFill>
        <p:spPr>
          <a:xfrm>
            <a:off x="257200" y="2886076"/>
            <a:ext cx="828675" cy="78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9" name="Google Shape;289;p41"/>
          <p:cNvSpPr txBox="1"/>
          <p:nvPr>
            <p:ph type="title"/>
          </p:nvPr>
        </p:nvSpPr>
        <p:spPr>
          <a:xfrm>
            <a:off x="89100" y="0"/>
            <a:ext cx="2463300" cy="12951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b="1" lang="en" sz="5000">
                <a:latin typeface="Calibri"/>
                <a:ea typeface="Calibri"/>
                <a:cs typeface="Calibri"/>
                <a:sym typeface="Calibri"/>
              </a:rPr>
              <a:t>Persona 2 </a:t>
            </a:r>
            <a:endParaRPr b="1" sz="5000">
              <a:latin typeface="Calibri"/>
              <a:ea typeface="Calibri"/>
              <a:cs typeface="Calibri"/>
              <a:sym typeface="Calibri"/>
            </a:endParaRPr>
          </a:p>
          <a:p>
            <a:pPr indent="0" lvl="0" marL="0" rtl="0" algn="l">
              <a:lnSpc>
                <a:spcPct val="90000"/>
              </a:lnSpc>
              <a:spcBef>
                <a:spcPts val="0"/>
              </a:spcBef>
              <a:spcAft>
                <a:spcPts val="0"/>
              </a:spcAft>
              <a:buClr>
                <a:schemeClr val="dk1"/>
              </a:buClr>
              <a:buSzPct val="333333"/>
              <a:buFont typeface="Calibri"/>
              <a:buNone/>
            </a:pPr>
            <a:r>
              <a:rPr lang="en" sz="1500">
                <a:solidFill>
                  <a:srgbClr val="666666"/>
                </a:solidFill>
                <a:latin typeface="Arial"/>
                <a:ea typeface="Arial"/>
                <a:cs typeface="Arial"/>
                <a:sym typeface="Arial"/>
              </a:rPr>
              <a:t>A Frustrated Broker </a:t>
            </a:r>
            <a:endParaRPr b="1" sz="5000">
              <a:solidFill>
                <a:srgbClr val="666666"/>
              </a:solidFil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p:txBody>
      </p:sp>
      <p:sp>
        <p:nvSpPr>
          <p:cNvPr id="290" name="Google Shape;290;p41"/>
          <p:cNvSpPr/>
          <p:nvPr/>
        </p:nvSpPr>
        <p:spPr>
          <a:xfrm>
            <a:off x="178200" y="1059520"/>
            <a:ext cx="2047532" cy="25055"/>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91" name="Google Shape;291;p41"/>
          <p:cNvPicPr preferRelativeResize="0"/>
          <p:nvPr/>
        </p:nvPicPr>
        <p:blipFill>
          <a:blip r:embed="rId3">
            <a:alphaModFix/>
          </a:blip>
          <a:stretch>
            <a:fillRect/>
          </a:stretch>
        </p:blipFill>
        <p:spPr>
          <a:xfrm>
            <a:off x="2552400" y="0"/>
            <a:ext cx="6681299" cy="5143500"/>
          </a:xfrm>
          <a:prstGeom prst="rect">
            <a:avLst/>
          </a:prstGeom>
          <a:noFill/>
          <a:ln>
            <a:noFill/>
          </a:ln>
        </p:spPr>
      </p:pic>
      <p:sp>
        <p:nvSpPr>
          <p:cNvPr id="292" name="Google Shape;292;p41"/>
          <p:cNvSpPr txBox="1"/>
          <p:nvPr/>
        </p:nvSpPr>
        <p:spPr>
          <a:xfrm>
            <a:off x="178200" y="2155050"/>
            <a:ext cx="2374200" cy="23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Pain Points:</a:t>
            </a:r>
            <a:endParaRPr b="1">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Time-Consuming Process: </a:t>
            </a:r>
            <a:r>
              <a:rPr lang="en" sz="1000">
                <a:latin typeface="Calibri"/>
                <a:ea typeface="Calibri"/>
                <a:cs typeface="Calibri"/>
                <a:sym typeface="Calibri"/>
              </a:rPr>
              <a:t>Lengthy paperwork and convoluted application procedures lead to frustration when students reject housing options after investing significant time and effort.</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Mismatched Expectations: </a:t>
            </a:r>
            <a:r>
              <a:rPr lang="en" sz="1000">
                <a:latin typeface="Calibri"/>
                <a:ea typeface="Calibri"/>
                <a:cs typeface="Calibri"/>
                <a:sym typeface="Calibri"/>
              </a:rPr>
              <a:t>Students often have unrealistic expectations, leading to disappointments when they realize the limitations of their budget and housing options.</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Lack of Commitment: </a:t>
            </a:r>
            <a:r>
              <a:rPr lang="en" sz="1000">
                <a:latin typeface="Calibri"/>
                <a:ea typeface="Calibri"/>
                <a:cs typeface="Calibri"/>
                <a:sym typeface="Calibri"/>
              </a:rPr>
              <a:t>Some students express interest but back out at the last moment, leaving brokers with empty slots and wasted efforts.</a:t>
            </a:r>
            <a:endParaRPr sz="1000">
              <a:latin typeface="Calibri"/>
              <a:ea typeface="Calibri"/>
              <a:cs typeface="Calibri"/>
              <a:sym typeface="Calibri"/>
            </a:endParaRPr>
          </a:p>
          <a:p>
            <a:pPr indent="0" lvl="0" marL="0" rtl="0" algn="l">
              <a:spcBef>
                <a:spcPts val="0"/>
              </a:spcBef>
              <a:spcAft>
                <a:spcPts val="0"/>
              </a:spcAft>
              <a:buNone/>
            </a:pPr>
            <a:r>
              <a:t/>
            </a:r>
            <a:endParaRPr b="1"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pic>
        <p:nvPicPr>
          <p:cNvPr id="293" name="Google Shape;293;p41"/>
          <p:cNvPicPr preferRelativeResize="0"/>
          <p:nvPr/>
        </p:nvPicPr>
        <p:blipFill>
          <a:blip r:embed="rId4">
            <a:alphaModFix/>
          </a:blip>
          <a:stretch>
            <a:fillRect/>
          </a:stretch>
        </p:blipFill>
        <p:spPr>
          <a:xfrm>
            <a:off x="269100" y="2493176"/>
            <a:ext cx="828675" cy="7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42"/>
          <p:cNvSpPr txBox="1"/>
          <p:nvPr>
            <p:ph type="title"/>
          </p:nvPr>
        </p:nvSpPr>
        <p:spPr>
          <a:xfrm>
            <a:off x="0" y="91500"/>
            <a:ext cx="2538300" cy="1234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b="1" lang="en" sz="5000">
                <a:latin typeface="Calibri"/>
                <a:ea typeface="Calibri"/>
                <a:cs typeface="Calibri"/>
                <a:sym typeface="Calibri"/>
              </a:rPr>
              <a:t>Persona </a:t>
            </a:r>
            <a:r>
              <a:rPr b="1" lang="en" sz="5000"/>
              <a:t>3</a:t>
            </a:r>
            <a:endParaRPr b="1" sz="5000">
              <a:latin typeface="Calibri"/>
              <a:ea typeface="Calibri"/>
              <a:cs typeface="Calibri"/>
              <a:sym typeface="Calibri"/>
            </a:endParaRPr>
          </a:p>
          <a:p>
            <a:pPr indent="0" lvl="0" marL="0" rtl="0" algn="l">
              <a:lnSpc>
                <a:spcPct val="90000"/>
              </a:lnSpc>
              <a:spcBef>
                <a:spcPts val="0"/>
              </a:spcBef>
              <a:spcAft>
                <a:spcPts val="0"/>
              </a:spcAft>
              <a:buClr>
                <a:schemeClr val="dk1"/>
              </a:buClr>
              <a:buSzPct val="333333"/>
              <a:buFont typeface="Calibri"/>
              <a:buNone/>
            </a:pPr>
            <a:r>
              <a:rPr lang="en" sz="1500">
                <a:solidFill>
                  <a:srgbClr val="666666"/>
                </a:solidFill>
                <a:latin typeface="Arial"/>
                <a:ea typeface="Arial"/>
                <a:cs typeface="Arial"/>
                <a:sym typeface="Arial"/>
              </a:rPr>
              <a:t>Busy Owner</a:t>
            </a:r>
            <a:endParaRPr b="1" sz="5000">
              <a:solidFill>
                <a:srgbClr val="666666"/>
              </a:solidFil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a:p>
            <a:pPr indent="0" lvl="0" marL="0" rtl="0" algn="l">
              <a:lnSpc>
                <a:spcPct val="90000"/>
              </a:lnSpc>
              <a:spcBef>
                <a:spcPts val="0"/>
              </a:spcBef>
              <a:spcAft>
                <a:spcPts val="0"/>
              </a:spcAft>
              <a:buClr>
                <a:schemeClr val="dk1"/>
              </a:buClr>
              <a:buSzPct val="333333"/>
              <a:buFont typeface="Calibri"/>
              <a:buNone/>
            </a:pPr>
            <a:r>
              <a:t/>
            </a:r>
            <a:endParaRPr sz="1500">
              <a:solidFill>
                <a:srgbClr val="FFFFFF"/>
              </a:solidFill>
              <a:latin typeface="Arial"/>
              <a:ea typeface="Arial"/>
              <a:cs typeface="Arial"/>
              <a:sym typeface="Arial"/>
            </a:endParaRPr>
          </a:p>
        </p:txBody>
      </p:sp>
      <p:sp>
        <p:nvSpPr>
          <p:cNvPr id="300" name="Google Shape;300;p42"/>
          <p:cNvSpPr/>
          <p:nvPr/>
        </p:nvSpPr>
        <p:spPr>
          <a:xfrm>
            <a:off x="56450" y="1080925"/>
            <a:ext cx="2779551" cy="21580"/>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01" name="Google Shape;301;p42"/>
          <p:cNvPicPr preferRelativeResize="0"/>
          <p:nvPr/>
        </p:nvPicPr>
        <p:blipFill>
          <a:blip r:embed="rId3">
            <a:alphaModFix/>
          </a:blip>
          <a:stretch>
            <a:fillRect/>
          </a:stretch>
        </p:blipFill>
        <p:spPr>
          <a:xfrm>
            <a:off x="2478875" y="0"/>
            <a:ext cx="6665124" cy="5143500"/>
          </a:xfrm>
          <a:prstGeom prst="rect">
            <a:avLst/>
          </a:prstGeom>
          <a:noFill/>
          <a:ln>
            <a:noFill/>
          </a:ln>
        </p:spPr>
      </p:pic>
      <p:sp>
        <p:nvSpPr>
          <p:cNvPr id="302" name="Google Shape;302;p42"/>
          <p:cNvSpPr txBox="1"/>
          <p:nvPr/>
        </p:nvSpPr>
        <p:spPr>
          <a:xfrm>
            <a:off x="56451" y="2259675"/>
            <a:ext cx="2481900" cy="23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Pain Points</a:t>
            </a:r>
            <a:endParaRPr b="1">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a:t>
            </a:r>
            <a:r>
              <a:rPr b="1" lang="en" sz="1000">
                <a:latin typeface="Calibri"/>
                <a:ea typeface="Calibri"/>
                <a:cs typeface="Calibri"/>
                <a:sym typeface="Calibri"/>
              </a:rPr>
              <a:t>enant Screening:</a:t>
            </a:r>
            <a:r>
              <a:rPr lang="en" sz="1000">
                <a:latin typeface="Calibri"/>
                <a:ea typeface="Calibri"/>
                <a:cs typeface="Calibri"/>
                <a:sym typeface="Calibri"/>
              </a:rPr>
              <a:t> Finding the right tenants amidst numerous applications is challenging. Screening applicants to ensure reliability is time-consuming and stressful.</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Legal Complexities:</a:t>
            </a:r>
            <a:r>
              <a:rPr lang="en" sz="1000">
                <a:latin typeface="Calibri"/>
                <a:ea typeface="Calibri"/>
                <a:cs typeface="Calibri"/>
                <a:sym typeface="Calibri"/>
              </a:rPr>
              <a:t> Navigating the legal aspects of renting, including drafting contracts and understanding tenant rights, often feels overwhelming and confusing for Cristine.</a:t>
            </a:r>
            <a:endParaRPr sz="1000">
              <a:latin typeface="Calibri"/>
              <a:ea typeface="Calibri"/>
              <a:cs typeface="Calibri"/>
              <a:sym typeface="Calibri"/>
            </a:endParaRPr>
          </a:p>
          <a:p>
            <a:pPr indent="0" lvl="0" marL="0" rtl="0" algn="l">
              <a:spcBef>
                <a:spcPts val="0"/>
              </a:spcBef>
              <a:spcAft>
                <a:spcPts val="0"/>
              </a:spcAft>
              <a:buNone/>
            </a:pPr>
            <a:r>
              <a:rPr b="1" lang="en" sz="1000">
                <a:latin typeface="Calibri"/>
                <a:ea typeface="Calibri"/>
                <a:cs typeface="Calibri"/>
                <a:sym typeface="Calibri"/>
              </a:rPr>
              <a:t>Vacancy Concerns: </a:t>
            </a:r>
            <a:r>
              <a:rPr lang="en" sz="1000">
                <a:latin typeface="Calibri"/>
                <a:ea typeface="Calibri"/>
                <a:cs typeface="Calibri"/>
                <a:sym typeface="Calibri"/>
              </a:rPr>
              <a:t>Prolonged vacancies impact his  income. He worries about timely rentals, especially during the academic year, to ensure a consistent revenue stream.</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pic>
        <p:nvPicPr>
          <p:cNvPr id="303" name="Google Shape;303;p42"/>
          <p:cNvPicPr preferRelativeResize="0"/>
          <p:nvPr/>
        </p:nvPicPr>
        <p:blipFill>
          <a:blip r:embed="rId4">
            <a:alphaModFix/>
          </a:blip>
          <a:stretch>
            <a:fillRect/>
          </a:stretch>
        </p:blipFill>
        <p:spPr>
          <a:xfrm>
            <a:off x="139800" y="2571738"/>
            <a:ext cx="828675" cy="7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43"/>
          <p:cNvSpPr/>
          <p:nvPr/>
        </p:nvSpPr>
        <p:spPr>
          <a:xfrm>
            <a:off x="2286"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9" name="Google Shape;309;p43"/>
          <p:cNvSpPr/>
          <p:nvPr/>
        </p:nvSpPr>
        <p:spPr>
          <a:xfrm>
            <a:off x="1" y="0"/>
            <a:ext cx="3125453" cy="51435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rgbClr val="8E7CC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0" name="Google Shape;310;p43"/>
          <p:cNvSpPr txBox="1"/>
          <p:nvPr>
            <p:ph type="title"/>
          </p:nvPr>
        </p:nvSpPr>
        <p:spPr>
          <a:xfrm>
            <a:off x="515126" y="865179"/>
            <a:ext cx="2400300" cy="33458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300"/>
              <a:buFont typeface="Calibri"/>
              <a:buNone/>
            </a:pPr>
            <a:r>
              <a:rPr b="1" lang="en">
                <a:solidFill>
                  <a:srgbClr val="FFFFFF"/>
                </a:solidFill>
              </a:rPr>
              <a:t>UX Research methods you applied for your project</a:t>
            </a:r>
            <a:endParaRPr b="1">
              <a:solidFill>
                <a:srgbClr val="FFFFFF"/>
              </a:solidFill>
            </a:endParaRPr>
          </a:p>
        </p:txBody>
      </p:sp>
      <p:sp>
        <p:nvSpPr>
          <p:cNvPr id="311" name="Google Shape;311;p43"/>
          <p:cNvSpPr txBox="1"/>
          <p:nvPr>
            <p:ph idx="1" type="body"/>
          </p:nvPr>
        </p:nvSpPr>
        <p:spPr>
          <a:xfrm>
            <a:off x="3235300" y="760450"/>
            <a:ext cx="5752200" cy="3880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1500"/>
              </a:spcBef>
              <a:spcAft>
                <a:spcPts val="0"/>
              </a:spcAft>
              <a:buClr>
                <a:schemeClr val="dk1"/>
              </a:buClr>
              <a:buSzPts val="1100"/>
              <a:buFont typeface="Arial"/>
              <a:buNone/>
            </a:pPr>
            <a:r>
              <a:rPr b="1" lang="en" sz="1600"/>
              <a:t>Empathy Map: </a:t>
            </a:r>
            <a:br>
              <a:rPr b="1" lang="en" sz="1600"/>
            </a:br>
            <a:r>
              <a:rPr lang="en" sz="1600"/>
              <a:t>Purpose: Visualize user emotions, thoughts, and experiences to enhance understanding and design empathetic user interfaces.</a:t>
            </a:r>
            <a:endParaRPr sz="1600"/>
          </a:p>
          <a:p>
            <a:pPr indent="0" lvl="0" marL="0" rtl="0" algn="l">
              <a:lnSpc>
                <a:spcPct val="90000"/>
              </a:lnSpc>
              <a:spcBef>
                <a:spcPts val="1500"/>
              </a:spcBef>
              <a:spcAft>
                <a:spcPts val="0"/>
              </a:spcAft>
              <a:buClr>
                <a:schemeClr val="dk1"/>
              </a:buClr>
              <a:buSzPts val="1100"/>
              <a:buFont typeface="Arial"/>
              <a:buNone/>
            </a:pPr>
            <a:r>
              <a:rPr b="1" lang="en" sz="1600"/>
              <a:t>SWOT Analysis</a:t>
            </a:r>
            <a:br>
              <a:rPr b="1" lang="en" sz="1600"/>
            </a:br>
            <a:r>
              <a:rPr lang="en" sz="1600"/>
              <a:t>Purpose: Evaluate internal Strengths and Weaknesses, external Opportunities and Threats to inform strategic decision-making.</a:t>
            </a:r>
            <a:endParaRPr sz="1600"/>
          </a:p>
          <a:p>
            <a:pPr indent="0" lvl="0" marL="0" rtl="0" algn="l">
              <a:lnSpc>
                <a:spcPct val="90000"/>
              </a:lnSpc>
              <a:spcBef>
                <a:spcPts val="1500"/>
              </a:spcBef>
              <a:spcAft>
                <a:spcPts val="0"/>
              </a:spcAft>
              <a:buClr>
                <a:schemeClr val="dk1"/>
              </a:buClr>
              <a:buSzPts val="1100"/>
              <a:buFont typeface="Arial"/>
              <a:buNone/>
            </a:pPr>
            <a:r>
              <a:rPr b="1" lang="en" sz="1600"/>
              <a:t>Competitive Analysis:</a:t>
            </a:r>
            <a:br>
              <a:rPr b="1" lang="en" sz="1600"/>
            </a:br>
            <a:r>
              <a:rPr lang="en" sz="1600"/>
              <a:t>Purpose: Study competitors’ products, strategies, strengths, and weaknesses to identify market trends, user expectations, and areas for differentiation.</a:t>
            </a:r>
            <a:endParaRPr sz="1600"/>
          </a:p>
          <a:p>
            <a:pPr indent="0" lvl="0" marL="177800" rtl="0" algn="l">
              <a:lnSpc>
                <a:spcPct val="90000"/>
              </a:lnSpc>
              <a:spcBef>
                <a:spcPts val="1500"/>
              </a:spcBef>
              <a:spcAft>
                <a:spcPts val="0"/>
              </a:spcAft>
              <a:buNone/>
            </a:pPr>
            <a:r>
              <a:t/>
            </a:r>
            <a:endParaRPr b="1"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26"/>
          <p:cNvSpPr/>
          <p:nvPr/>
        </p:nvSpPr>
        <p:spPr>
          <a:xfrm>
            <a:off x="3855825" y="0"/>
            <a:ext cx="5286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9" name="Google Shape;139;p26"/>
          <p:cNvSpPr txBox="1"/>
          <p:nvPr>
            <p:ph type="title"/>
          </p:nvPr>
        </p:nvSpPr>
        <p:spPr>
          <a:xfrm>
            <a:off x="4112250" y="284225"/>
            <a:ext cx="4431900" cy="133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900"/>
              <a:buFont typeface="Calibri"/>
              <a:buNone/>
            </a:pPr>
            <a:r>
              <a:rPr b="1" lang="en" sz="2900"/>
              <a:t>Overview</a:t>
            </a:r>
            <a:br>
              <a:rPr b="1" lang="en" sz="2900"/>
            </a:br>
            <a:endParaRPr b="1" sz="2900"/>
          </a:p>
        </p:txBody>
      </p:sp>
      <p:sp>
        <p:nvSpPr>
          <p:cNvPr id="140" name="Google Shape;140;p26"/>
          <p:cNvSpPr txBox="1"/>
          <p:nvPr>
            <p:ph idx="1" type="body"/>
          </p:nvPr>
        </p:nvSpPr>
        <p:spPr>
          <a:xfrm>
            <a:off x="3984009" y="1732318"/>
            <a:ext cx="4688400" cy="2939400"/>
          </a:xfrm>
          <a:prstGeom prst="rect">
            <a:avLst/>
          </a:prstGeom>
          <a:noFill/>
          <a:ln>
            <a:noFill/>
          </a:ln>
        </p:spPr>
        <p:txBody>
          <a:bodyPr anchorCtr="0" anchor="t" bIns="34275" lIns="68575" spcFirstLastPara="1" rIns="68575" wrap="square" tIns="34275">
            <a:normAutofit fontScale="92500" lnSpcReduction="20000"/>
          </a:bodyPr>
          <a:lstStyle/>
          <a:p>
            <a:pPr indent="-76200" lvl="0" marL="177800" rtl="0" algn="l">
              <a:lnSpc>
                <a:spcPct val="90000"/>
              </a:lnSpc>
              <a:spcBef>
                <a:spcPts val="800"/>
              </a:spcBef>
              <a:spcAft>
                <a:spcPts val="0"/>
              </a:spcAft>
              <a:buClr>
                <a:schemeClr val="dk1"/>
              </a:buClr>
              <a:buSzPct val="64705"/>
              <a:buNone/>
            </a:pPr>
            <a:r>
              <a:rPr b="1" lang="en" sz="1700"/>
              <a:t>Problem Statement: </a:t>
            </a:r>
            <a:endParaRPr b="1" sz="1700"/>
          </a:p>
          <a:p>
            <a:pPr indent="0" lvl="0" marL="101600" rtl="0" algn="l">
              <a:lnSpc>
                <a:spcPct val="90000"/>
              </a:lnSpc>
              <a:spcBef>
                <a:spcPts val="800"/>
              </a:spcBef>
              <a:spcAft>
                <a:spcPts val="0"/>
              </a:spcAft>
              <a:buClr>
                <a:schemeClr val="dk1"/>
              </a:buClr>
              <a:buSzPct val="64705"/>
              <a:buFont typeface="Arial"/>
              <a:buNone/>
            </a:pPr>
            <a:r>
              <a:rPr lang="en" sz="1700"/>
              <a:t>Many individuals searching for apartments face the inconvenience of having to use multiple applications and websites to find, compare, and secure a rental property. This fragmented process often leads to frustration and wasted time.</a:t>
            </a:r>
            <a:endParaRPr sz="1700"/>
          </a:p>
          <a:p>
            <a:pPr indent="-76200" lvl="0" marL="177800" rtl="0" algn="l">
              <a:lnSpc>
                <a:spcPct val="90000"/>
              </a:lnSpc>
              <a:spcBef>
                <a:spcPts val="800"/>
              </a:spcBef>
              <a:spcAft>
                <a:spcPts val="0"/>
              </a:spcAft>
              <a:buClr>
                <a:schemeClr val="dk1"/>
              </a:buClr>
              <a:buSzPct val="64705"/>
              <a:buFont typeface="Arial"/>
              <a:buNone/>
            </a:pPr>
            <a:r>
              <a:t/>
            </a:r>
            <a:endParaRPr b="1" sz="1700"/>
          </a:p>
          <a:p>
            <a:pPr indent="0" lvl="0" marL="101600" rtl="0" algn="l">
              <a:lnSpc>
                <a:spcPct val="90000"/>
              </a:lnSpc>
              <a:spcBef>
                <a:spcPts val="800"/>
              </a:spcBef>
              <a:spcAft>
                <a:spcPts val="0"/>
              </a:spcAft>
              <a:buClr>
                <a:schemeClr val="dk1"/>
              </a:buClr>
              <a:buSzPct val="64705"/>
              <a:buNone/>
            </a:pPr>
            <a:r>
              <a:rPr b="1" lang="en" sz="1700"/>
              <a:t>Solution: </a:t>
            </a:r>
            <a:endParaRPr b="1" sz="1700"/>
          </a:p>
          <a:p>
            <a:pPr indent="0" lvl="0" marL="101600" rtl="0" algn="l">
              <a:lnSpc>
                <a:spcPct val="90000"/>
              </a:lnSpc>
              <a:spcBef>
                <a:spcPts val="800"/>
              </a:spcBef>
              <a:spcAft>
                <a:spcPts val="0"/>
              </a:spcAft>
              <a:buClr>
                <a:schemeClr val="dk1"/>
              </a:buClr>
              <a:buSzPct val="64705"/>
              <a:buFont typeface="Arial"/>
              <a:buNone/>
            </a:pPr>
            <a:r>
              <a:rPr lang="en" sz="1700"/>
              <a:t>A mobile application that streamlines the apartment rental process, making it easier for users to find, view, and secure rental properties, ultimately simplifying their apartment hunting experience.</a:t>
            </a:r>
            <a:endParaRPr sz="1700"/>
          </a:p>
          <a:p>
            <a:pPr indent="-76200" lvl="0" marL="177800" rtl="0" algn="l">
              <a:lnSpc>
                <a:spcPct val="90000"/>
              </a:lnSpc>
              <a:spcBef>
                <a:spcPts val="800"/>
              </a:spcBef>
              <a:spcAft>
                <a:spcPts val="0"/>
              </a:spcAft>
              <a:buClr>
                <a:schemeClr val="dk1"/>
              </a:buClr>
              <a:buSzPct val="88235"/>
              <a:buNone/>
            </a:pPr>
            <a:r>
              <a:t/>
            </a:r>
            <a:endParaRPr b="1" sz="1700"/>
          </a:p>
        </p:txBody>
      </p:sp>
      <p:pic>
        <p:nvPicPr>
          <p:cNvPr id="141" name="Google Shape;141;p26"/>
          <p:cNvPicPr preferRelativeResize="0"/>
          <p:nvPr/>
        </p:nvPicPr>
        <p:blipFill rotWithShape="1">
          <a:blip r:embed="rId3">
            <a:alphaModFix/>
          </a:blip>
          <a:srcRect b="0" l="9356" r="9356" t="0"/>
          <a:stretch/>
        </p:blipFill>
        <p:spPr>
          <a:xfrm>
            <a:off x="0" y="228975"/>
            <a:ext cx="3819149" cy="4698376"/>
          </a:xfrm>
          <a:prstGeom prst="rect">
            <a:avLst/>
          </a:prstGeom>
          <a:noFill/>
          <a:ln>
            <a:noFill/>
          </a:ln>
        </p:spPr>
      </p:pic>
      <p:sp>
        <p:nvSpPr>
          <p:cNvPr id="142" name="Google Shape;142;p26"/>
          <p:cNvSpPr/>
          <p:nvPr/>
        </p:nvSpPr>
        <p:spPr>
          <a:xfrm>
            <a:off x="558675" y="503725"/>
            <a:ext cx="2701800" cy="384900"/>
          </a:xfrm>
          <a:prstGeom prst="rect">
            <a:avLst/>
          </a:prstGeom>
          <a:solidFill>
            <a:srgbClr val="82E3BC"/>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3" name="Google Shape;143;p26"/>
          <p:cNvSpPr/>
          <p:nvPr/>
        </p:nvSpPr>
        <p:spPr>
          <a:xfrm>
            <a:off x="5550813" y="1305754"/>
            <a:ext cx="1676218" cy="2880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7" name="Google Shape;317;p44"/>
          <p:cNvSpPr txBox="1"/>
          <p:nvPr>
            <p:ph type="title"/>
          </p:nvPr>
        </p:nvSpPr>
        <p:spPr>
          <a:xfrm>
            <a:off x="1364775" y="219175"/>
            <a:ext cx="6906000" cy="447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 sz="5000"/>
              <a:t>Empathy Map</a:t>
            </a:r>
            <a:endParaRPr sz="1500">
              <a:solidFill>
                <a:srgbClr val="FFFFFF"/>
              </a:solidFill>
              <a:latin typeface="Arial"/>
              <a:ea typeface="Arial"/>
              <a:cs typeface="Arial"/>
              <a:sym typeface="Arial"/>
            </a:endParaRPr>
          </a:p>
        </p:txBody>
      </p:sp>
      <p:sp>
        <p:nvSpPr>
          <p:cNvPr id="318" name="Google Shape;318;p44"/>
          <p:cNvSpPr/>
          <p:nvPr/>
        </p:nvSpPr>
        <p:spPr>
          <a:xfrm flipH="1" rot="10800000">
            <a:off x="3152162" y="631935"/>
            <a:ext cx="3331217" cy="34839"/>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19" name="Google Shape;319;p44"/>
          <p:cNvPicPr preferRelativeResize="0"/>
          <p:nvPr/>
        </p:nvPicPr>
        <p:blipFill>
          <a:blip r:embed="rId3">
            <a:alphaModFix/>
          </a:blip>
          <a:stretch>
            <a:fillRect/>
          </a:stretch>
        </p:blipFill>
        <p:spPr>
          <a:xfrm>
            <a:off x="0" y="762000"/>
            <a:ext cx="9144000" cy="4381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4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5" name="Google Shape;325;p45"/>
          <p:cNvSpPr txBox="1"/>
          <p:nvPr>
            <p:ph type="title"/>
          </p:nvPr>
        </p:nvSpPr>
        <p:spPr>
          <a:xfrm>
            <a:off x="3117825" y="137275"/>
            <a:ext cx="3278400" cy="710700"/>
          </a:xfrm>
          <a:prstGeom prst="rect">
            <a:avLst/>
          </a:prstGeom>
          <a:noFill/>
          <a:ln>
            <a:noFill/>
          </a:ln>
        </p:spPr>
        <p:txBody>
          <a:bodyPr anchorCtr="0" anchor="b" bIns="34275" lIns="68575" spcFirstLastPara="1" rIns="68575" wrap="square" tIns="34275">
            <a:normAutofit/>
          </a:bodyPr>
          <a:lstStyle/>
          <a:p>
            <a:pPr indent="0" lvl="0" marL="0" rtl="0" algn="just">
              <a:lnSpc>
                <a:spcPct val="90000"/>
              </a:lnSpc>
              <a:spcBef>
                <a:spcPts val="0"/>
              </a:spcBef>
              <a:spcAft>
                <a:spcPts val="0"/>
              </a:spcAft>
              <a:buClr>
                <a:schemeClr val="dk1"/>
              </a:buClr>
              <a:buSzPts val="4100"/>
              <a:buFont typeface="Calibri"/>
              <a:buNone/>
            </a:pPr>
            <a:r>
              <a:rPr lang="en" sz="4100"/>
              <a:t>SWOT Analysis</a:t>
            </a:r>
            <a:endParaRPr sz="4100"/>
          </a:p>
        </p:txBody>
      </p:sp>
      <p:sp>
        <p:nvSpPr>
          <p:cNvPr id="326" name="Google Shape;326;p45"/>
          <p:cNvSpPr txBox="1"/>
          <p:nvPr>
            <p:ph idx="1" type="body"/>
          </p:nvPr>
        </p:nvSpPr>
        <p:spPr>
          <a:xfrm>
            <a:off x="224300" y="1054650"/>
            <a:ext cx="2284200" cy="3991800"/>
          </a:xfrm>
          <a:prstGeom prst="rect">
            <a:avLst/>
          </a:prstGeom>
          <a:noFill/>
          <a:ln>
            <a:noFill/>
          </a:ln>
        </p:spPr>
        <p:txBody>
          <a:bodyPr anchorCtr="0" anchor="t" bIns="34275" lIns="68575" spcFirstLastPara="1" rIns="68575" wrap="square" tIns="34275">
            <a:normAutofit lnSpcReduction="20000"/>
          </a:bodyPr>
          <a:lstStyle/>
          <a:p>
            <a:pPr indent="-76200" lvl="0" marL="177800" rtl="0" algn="l">
              <a:lnSpc>
                <a:spcPct val="90000"/>
              </a:lnSpc>
              <a:spcBef>
                <a:spcPts val="800"/>
              </a:spcBef>
              <a:spcAft>
                <a:spcPts val="0"/>
              </a:spcAft>
              <a:buClr>
                <a:schemeClr val="dk1"/>
              </a:buClr>
              <a:buSzPts val="1500"/>
              <a:buNone/>
            </a:pPr>
            <a:r>
              <a:t/>
            </a:r>
            <a:endParaRPr b="1" sz="2025"/>
          </a:p>
          <a:p>
            <a:pPr indent="0" lvl="0" marL="0" rtl="0" algn="l">
              <a:lnSpc>
                <a:spcPct val="115000"/>
              </a:lnSpc>
              <a:spcBef>
                <a:spcPts val="0"/>
              </a:spcBef>
              <a:spcAft>
                <a:spcPts val="0"/>
              </a:spcAft>
              <a:buClr>
                <a:schemeClr val="dk1"/>
              </a:buClr>
              <a:buSzPts val="1100"/>
              <a:buFont typeface="Arial"/>
              <a:buNone/>
            </a:pPr>
            <a:r>
              <a:rPr b="1" lang="en" sz="1525"/>
              <a:t>SWOT analysis is a strategic planning tool used by businesses and organizations to assess their internal and external environments. The acronym "SWOT" stands for Strengths,</a:t>
            </a:r>
            <a:r>
              <a:rPr b="1" lang="en" sz="1525"/>
              <a:t> </a:t>
            </a:r>
            <a:r>
              <a:rPr b="1" lang="en" sz="1525"/>
              <a:t>Weaknesses, Opportunities, and Threats. Here's a breakdown of each component:</a:t>
            </a:r>
            <a:endParaRPr b="1" sz="1525"/>
          </a:p>
          <a:p>
            <a:pPr indent="0" lvl="0" marL="0" rtl="0" algn="l">
              <a:lnSpc>
                <a:spcPct val="115000"/>
              </a:lnSpc>
              <a:spcBef>
                <a:spcPts val="0"/>
              </a:spcBef>
              <a:spcAft>
                <a:spcPts val="0"/>
              </a:spcAft>
              <a:buClr>
                <a:schemeClr val="dk1"/>
              </a:buClr>
              <a:buSzPts val="1100"/>
              <a:buFont typeface="Arial"/>
              <a:buNone/>
            </a:pPr>
            <a:r>
              <a:rPr lang="en" sz="1525"/>
              <a:t> </a:t>
            </a:r>
            <a:endParaRPr sz="1525"/>
          </a:p>
          <a:p>
            <a:pPr indent="0" lvl="0" marL="0" rtl="0" algn="l">
              <a:lnSpc>
                <a:spcPct val="115000"/>
              </a:lnSpc>
              <a:spcBef>
                <a:spcPts val="0"/>
              </a:spcBef>
              <a:spcAft>
                <a:spcPts val="0"/>
              </a:spcAft>
              <a:buClr>
                <a:schemeClr val="dk1"/>
              </a:buClr>
              <a:buSzPts val="1100"/>
              <a:buFont typeface="Arial"/>
              <a:buNone/>
            </a:pPr>
            <a:r>
              <a:t/>
            </a:r>
            <a:endParaRPr sz="1525"/>
          </a:p>
          <a:p>
            <a:pPr indent="-76200" lvl="0" marL="177800" rtl="0" algn="l">
              <a:lnSpc>
                <a:spcPct val="90000"/>
              </a:lnSpc>
              <a:spcBef>
                <a:spcPts val="800"/>
              </a:spcBef>
              <a:spcAft>
                <a:spcPts val="0"/>
              </a:spcAft>
              <a:buClr>
                <a:schemeClr val="dk1"/>
              </a:buClr>
              <a:buSzPts val="1500"/>
              <a:buNone/>
            </a:pPr>
            <a:r>
              <a:t/>
            </a:r>
            <a:endParaRPr sz="1500"/>
          </a:p>
        </p:txBody>
      </p:sp>
      <p:sp>
        <p:nvSpPr>
          <p:cNvPr id="327" name="Google Shape;327;p45"/>
          <p:cNvSpPr/>
          <p:nvPr/>
        </p:nvSpPr>
        <p:spPr>
          <a:xfrm>
            <a:off x="3165677" y="981571"/>
            <a:ext cx="3182692" cy="13716"/>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28" name="Google Shape;328;p45"/>
          <p:cNvPicPr preferRelativeResize="0"/>
          <p:nvPr/>
        </p:nvPicPr>
        <p:blipFill rotWithShape="1">
          <a:blip r:embed="rId3">
            <a:alphaModFix/>
          </a:blip>
          <a:srcRect b="10378" l="3220" r="2891" t="26302"/>
          <a:stretch/>
        </p:blipFill>
        <p:spPr>
          <a:xfrm>
            <a:off x="2681300" y="1302550"/>
            <a:ext cx="6258099" cy="3095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46"/>
          <p:cNvSpPr/>
          <p:nvPr/>
        </p:nvSpPr>
        <p:spPr>
          <a:xfrm>
            <a:off x="0" y="25750"/>
            <a:ext cx="9144000" cy="5117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pic>
        <p:nvPicPr>
          <p:cNvPr id="334" name="Google Shape;334;p46"/>
          <p:cNvPicPr preferRelativeResize="0"/>
          <p:nvPr/>
        </p:nvPicPr>
        <p:blipFill rotWithShape="1">
          <a:blip r:embed="rId3">
            <a:alphaModFix/>
          </a:blip>
          <a:srcRect b="9059" l="8807" r="14405" t="11048"/>
          <a:stretch/>
        </p:blipFill>
        <p:spPr>
          <a:xfrm>
            <a:off x="0" y="0"/>
            <a:ext cx="9052549" cy="5117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7"/>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0" name="Google Shape;340;p47"/>
          <p:cNvSpPr txBox="1"/>
          <p:nvPr>
            <p:ph type="title"/>
          </p:nvPr>
        </p:nvSpPr>
        <p:spPr>
          <a:xfrm>
            <a:off x="2159200" y="109475"/>
            <a:ext cx="47055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Competitive Analysis</a:t>
            </a:r>
            <a:endParaRPr/>
          </a:p>
        </p:txBody>
      </p:sp>
      <p:sp>
        <p:nvSpPr>
          <p:cNvPr id="341" name="Google Shape;341;p47"/>
          <p:cNvSpPr txBox="1"/>
          <p:nvPr>
            <p:ph idx="1" type="body"/>
          </p:nvPr>
        </p:nvSpPr>
        <p:spPr>
          <a:xfrm>
            <a:off x="295600" y="985350"/>
            <a:ext cx="8594400" cy="4083600"/>
          </a:xfrm>
          <a:prstGeom prst="rect">
            <a:avLst/>
          </a:prstGeom>
          <a:noFill/>
          <a:ln>
            <a:noFill/>
          </a:ln>
        </p:spPr>
        <p:txBody>
          <a:bodyPr anchorCtr="0" anchor="t" bIns="34275" lIns="68575" spcFirstLastPara="1" rIns="68575" wrap="square" tIns="34275">
            <a:normAutofit fontScale="25000" lnSpcReduction="20000"/>
          </a:bodyPr>
          <a:lstStyle/>
          <a:p>
            <a:pPr indent="0" lvl="0" marL="177800" rtl="0" algn="l">
              <a:lnSpc>
                <a:spcPct val="115000"/>
              </a:lnSpc>
              <a:spcBef>
                <a:spcPts val="0"/>
              </a:spcBef>
              <a:spcAft>
                <a:spcPts val="0"/>
              </a:spcAft>
              <a:buNone/>
            </a:pPr>
            <a:r>
              <a:t/>
            </a:r>
            <a:endParaRPr sz="3749"/>
          </a:p>
          <a:p>
            <a:pPr indent="0" lvl="0" marL="0" rtl="0" algn="l">
              <a:lnSpc>
                <a:spcPct val="115000"/>
              </a:lnSpc>
              <a:spcBef>
                <a:spcPts val="0"/>
              </a:spcBef>
              <a:spcAft>
                <a:spcPts val="0"/>
              </a:spcAft>
              <a:buNone/>
            </a:pPr>
            <a:r>
              <a:rPr b="1" lang="en" sz="4849"/>
              <a:t>Benchmarking:</a:t>
            </a:r>
            <a:endParaRPr b="1" sz="4849"/>
          </a:p>
          <a:p>
            <a:pPr indent="-170649" lvl="0" marL="177800" rtl="0" algn="l">
              <a:lnSpc>
                <a:spcPct val="115000"/>
              </a:lnSpc>
              <a:spcBef>
                <a:spcPts val="0"/>
              </a:spcBef>
              <a:spcAft>
                <a:spcPts val="0"/>
              </a:spcAft>
              <a:buSzPct val="115731"/>
              <a:buChar char="•"/>
            </a:pPr>
            <a:r>
              <a:rPr lang="en" sz="4449"/>
              <a:t>Our rental app ratings are competitive, but user reviews mention a need for more property listings and enhanced brand recognition.</a:t>
            </a:r>
            <a:endParaRPr sz="4449"/>
          </a:p>
          <a:p>
            <a:pPr indent="-170649" lvl="0" marL="177800" rtl="0" algn="l">
              <a:lnSpc>
                <a:spcPct val="115000"/>
              </a:lnSpc>
              <a:spcBef>
                <a:spcPts val="0"/>
              </a:spcBef>
              <a:spcAft>
                <a:spcPts val="0"/>
              </a:spcAft>
              <a:buSzPct val="115731"/>
              <a:buChar char="•"/>
            </a:pPr>
            <a:r>
              <a:rPr lang="en" sz="4449"/>
              <a:t>Our app has a well-established user base with high app ratings, but reviews occasionally mention a need for a more modern user interface.</a:t>
            </a:r>
            <a:endParaRPr sz="4449"/>
          </a:p>
          <a:p>
            <a:pPr indent="-170649" lvl="0" marL="177800" rtl="0" algn="l">
              <a:lnSpc>
                <a:spcPct val="115000"/>
              </a:lnSpc>
              <a:spcBef>
                <a:spcPts val="0"/>
              </a:spcBef>
              <a:spcAft>
                <a:spcPts val="0"/>
              </a:spcAft>
              <a:buSzPct val="115731"/>
              <a:buChar char="•"/>
            </a:pPr>
            <a:r>
              <a:rPr lang="en" sz="4449"/>
              <a:t>Our app</a:t>
            </a:r>
            <a:r>
              <a:rPr lang="en" sz="4449"/>
              <a:t> maintains a loyal customer base with positive reviews for its user-friendliness and customer support, but it faces challenges related to market reach and the size of its property database.</a:t>
            </a:r>
            <a:endParaRPr sz="4449"/>
          </a:p>
          <a:p>
            <a:pPr indent="0" lvl="0" marL="177800" rtl="0" algn="l">
              <a:lnSpc>
                <a:spcPct val="115000"/>
              </a:lnSpc>
              <a:spcBef>
                <a:spcPts val="0"/>
              </a:spcBef>
              <a:spcAft>
                <a:spcPts val="0"/>
              </a:spcAft>
              <a:buNone/>
            </a:pPr>
            <a:r>
              <a:t/>
            </a:r>
            <a:endParaRPr sz="4449"/>
          </a:p>
          <a:p>
            <a:pPr indent="0" lvl="0" marL="0" rtl="0" algn="l">
              <a:lnSpc>
                <a:spcPct val="115000"/>
              </a:lnSpc>
              <a:spcBef>
                <a:spcPts val="0"/>
              </a:spcBef>
              <a:spcAft>
                <a:spcPts val="0"/>
              </a:spcAft>
              <a:buNone/>
            </a:pPr>
            <a:r>
              <a:rPr b="1" lang="en" sz="4449"/>
              <a:t>Market Trends:</a:t>
            </a:r>
            <a:endParaRPr b="1" sz="4449"/>
          </a:p>
          <a:p>
            <a:pPr indent="-170649" lvl="0" marL="177800" rtl="0" algn="l">
              <a:lnSpc>
                <a:spcPct val="115000"/>
              </a:lnSpc>
              <a:spcBef>
                <a:spcPts val="0"/>
              </a:spcBef>
              <a:spcAft>
                <a:spcPts val="0"/>
              </a:spcAft>
              <a:buSzPct val="115731"/>
              <a:buChar char="•"/>
            </a:pPr>
            <a:r>
              <a:rPr lang="en" sz="4449"/>
              <a:t>Our app</a:t>
            </a:r>
            <a:r>
              <a:rPr lang="en" sz="4449"/>
              <a:t> needs to stay updated on market trends, such as the demand for sustainable housing and emerging technologies like smart home integration, to remain competitive.</a:t>
            </a:r>
            <a:endParaRPr sz="4449"/>
          </a:p>
          <a:p>
            <a:pPr indent="0" lvl="0" marL="177800" rtl="0" algn="l">
              <a:lnSpc>
                <a:spcPct val="115000"/>
              </a:lnSpc>
              <a:spcBef>
                <a:spcPts val="0"/>
              </a:spcBef>
              <a:spcAft>
                <a:spcPts val="0"/>
              </a:spcAft>
              <a:buNone/>
            </a:pPr>
            <a:r>
              <a:t/>
            </a:r>
            <a:endParaRPr sz="4449"/>
          </a:p>
          <a:p>
            <a:pPr indent="0" lvl="0" marL="0" rtl="0" algn="l">
              <a:lnSpc>
                <a:spcPct val="115000"/>
              </a:lnSpc>
              <a:spcBef>
                <a:spcPts val="0"/>
              </a:spcBef>
              <a:spcAft>
                <a:spcPts val="0"/>
              </a:spcAft>
              <a:buNone/>
            </a:pPr>
            <a:r>
              <a:rPr b="1" lang="en" sz="4449"/>
              <a:t>User Feedback and Reviews:</a:t>
            </a:r>
            <a:endParaRPr b="1" sz="4449"/>
          </a:p>
          <a:p>
            <a:pPr indent="-170649" lvl="0" marL="177800" rtl="0" algn="l">
              <a:lnSpc>
                <a:spcPct val="115000"/>
              </a:lnSpc>
              <a:spcBef>
                <a:spcPts val="0"/>
              </a:spcBef>
              <a:spcAft>
                <a:spcPts val="0"/>
              </a:spcAft>
              <a:buSzPct val="115731"/>
              <a:buChar char="•"/>
            </a:pPr>
            <a:r>
              <a:rPr lang="en" sz="4449"/>
              <a:t>Monitoring user feedback is crucial for o</a:t>
            </a:r>
            <a:r>
              <a:rPr lang="en" sz="4449"/>
              <a:t>ur app</a:t>
            </a:r>
            <a:r>
              <a:rPr lang="en" sz="4449"/>
              <a:t>. Current feedback suggests a positive response to the innovative features and user interface but emphasizes the need for more property listings.</a:t>
            </a:r>
            <a:endParaRPr sz="4449"/>
          </a:p>
          <a:p>
            <a:pPr indent="0" lvl="0" marL="0" rtl="0" algn="l">
              <a:lnSpc>
                <a:spcPct val="115000"/>
              </a:lnSpc>
              <a:spcBef>
                <a:spcPts val="0"/>
              </a:spcBef>
              <a:spcAft>
                <a:spcPts val="0"/>
              </a:spcAft>
              <a:buNone/>
            </a:pPr>
            <a:r>
              <a:t/>
            </a:r>
            <a:endParaRPr sz="4449"/>
          </a:p>
          <a:p>
            <a:pPr indent="0" lvl="0" marL="0" rtl="0" algn="l">
              <a:lnSpc>
                <a:spcPct val="115000"/>
              </a:lnSpc>
              <a:spcBef>
                <a:spcPts val="0"/>
              </a:spcBef>
              <a:spcAft>
                <a:spcPts val="0"/>
              </a:spcAft>
              <a:buNone/>
            </a:pPr>
            <a:r>
              <a:rPr b="1" lang="en" sz="4449"/>
              <a:t>Competitive Advantage:</a:t>
            </a:r>
            <a:endParaRPr b="1" sz="4449"/>
          </a:p>
          <a:p>
            <a:pPr indent="-170649" lvl="0" marL="177800" rtl="0" algn="l">
              <a:lnSpc>
                <a:spcPct val="115000"/>
              </a:lnSpc>
              <a:spcBef>
                <a:spcPts val="0"/>
              </a:spcBef>
              <a:spcAft>
                <a:spcPts val="0"/>
              </a:spcAft>
              <a:buSzPct val="115731"/>
              <a:buChar char="•"/>
            </a:pPr>
            <a:r>
              <a:rPr lang="en" sz="4449"/>
              <a:t>Our app</a:t>
            </a:r>
            <a:r>
              <a:rPr lang="en" sz="4449"/>
              <a:t>'s competitive advantage lies in its innovative features, including AI-driven recommendations and a modern design, which can set it apart from competitors.</a:t>
            </a:r>
            <a:endParaRPr sz="4449"/>
          </a:p>
          <a:p>
            <a:pPr indent="0" lvl="0" marL="0" rtl="0" algn="l">
              <a:lnSpc>
                <a:spcPct val="115000"/>
              </a:lnSpc>
              <a:spcBef>
                <a:spcPts val="0"/>
              </a:spcBef>
              <a:spcAft>
                <a:spcPts val="0"/>
              </a:spcAft>
              <a:buNone/>
            </a:pPr>
            <a:r>
              <a:t/>
            </a:r>
            <a:endParaRPr sz="4449"/>
          </a:p>
          <a:p>
            <a:pPr indent="0" lvl="0" marL="0" rtl="0" algn="l">
              <a:lnSpc>
                <a:spcPct val="115000"/>
              </a:lnSpc>
              <a:spcBef>
                <a:spcPts val="0"/>
              </a:spcBef>
              <a:spcAft>
                <a:spcPts val="0"/>
              </a:spcAft>
              <a:buNone/>
            </a:pPr>
            <a:r>
              <a:rPr b="1" lang="en" sz="4449"/>
              <a:t>Strategic Planning:</a:t>
            </a:r>
            <a:endParaRPr b="1" sz="4449"/>
          </a:p>
          <a:p>
            <a:pPr indent="-170649" lvl="0" marL="177800" rtl="0" algn="l">
              <a:lnSpc>
                <a:spcPct val="115000"/>
              </a:lnSpc>
              <a:spcBef>
                <a:spcPts val="0"/>
              </a:spcBef>
              <a:spcAft>
                <a:spcPts val="0"/>
              </a:spcAft>
              <a:buSzPct val="115731"/>
              <a:buChar char="•"/>
            </a:pPr>
            <a:r>
              <a:rPr lang="en" sz="4449"/>
              <a:t>Our app</a:t>
            </a:r>
            <a:r>
              <a:rPr lang="en" sz="4449"/>
              <a:t> should focus on increasing brand recognition and expanding its property database to remain competitive with RentalEase and HomeSeeker. Regularly seeking and implementing user feedback is essential for ongoing improvement.</a:t>
            </a:r>
            <a:endParaRPr sz="4449"/>
          </a:p>
          <a:p>
            <a:pPr indent="-103187" lvl="0" marL="177800" rtl="0" algn="l">
              <a:lnSpc>
                <a:spcPct val="90000"/>
              </a:lnSpc>
              <a:spcBef>
                <a:spcPts val="800"/>
              </a:spcBef>
              <a:spcAft>
                <a:spcPts val="0"/>
              </a:spcAft>
              <a:buSzPct val="100000"/>
              <a:buChar char="•"/>
            </a:pPr>
            <a:r>
              <a:t/>
            </a:r>
            <a:endParaRPr sz="1700"/>
          </a:p>
          <a:p>
            <a:pPr indent="0" lvl="0" marL="0" rtl="0" algn="l">
              <a:lnSpc>
                <a:spcPct val="90000"/>
              </a:lnSpc>
              <a:spcBef>
                <a:spcPts val="800"/>
              </a:spcBef>
              <a:spcAft>
                <a:spcPts val="0"/>
              </a:spcAft>
              <a:buClr>
                <a:schemeClr val="dk1"/>
              </a:buClr>
              <a:buSzPct val="100000"/>
              <a:buNone/>
            </a:pPr>
            <a:r>
              <a:t/>
            </a:r>
            <a:endParaRPr sz="1700"/>
          </a:p>
        </p:txBody>
      </p:sp>
      <p:sp>
        <p:nvSpPr>
          <p:cNvPr id="342" name="Google Shape;342;p47"/>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562950" y="324287"/>
            <a:ext cx="8166423" cy="4494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49"/>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3" name="Google Shape;353;p49"/>
          <p:cNvSpPr txBox="1"/>
          <p:nvPr>
            <p:ph type="title"/>
          </p:nvPr>
        </p:nvSpPr>
        <p:spPr>
          <a:xfrm>
            <a:off x="2291400" y="145500"/>
            <a:ext cx="4561200" cy="456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2158"/>
              <a:buFont typeface="Calibri"/>
              <a:buNone/>
            </a:pPr>
            <a:r>
              <a:rPr b="1" lang="en" sz="3290"/>
              <a:t>Information Architecture</a:t>
            </a:r>
            <a:endParaRPr sz="2570"/>
          </a:p>
        </p:txBody>
      </p:sp>
      <p:sp>
        <p:nvSpPr>
          <p:cNvPr id="354" name="Google Shape;354;p49"/>
          <p:cNvSpPr/>
          <p:nvPr/>
        </p:nvSpPr>
        <p:spPr>
          <a:xfrm flipH="1" rot="10800000">
            <a:off x="2624737" y="64701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55" name="Google Shape;355;p49"/>
          <p:cNvPicPr preferRelativeResize="0"/>
          <p:nvPr/>
        </p:nvPicPr>
        <p:blipFill>
          <a:blip r:embed="rId3">
            <a:alphaModFix/>
          </a:blip>
          <a:stretch>
            <a:fillRect/>
          </a:stretch>
        </p:blipFill>
        <p:spPr>
          <a:xfrm>
            <a:off x="311023" y="602400"/>
            <a:ext cx="8073078" cy="454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50"/>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1" name="Google Shape;361;p50"/>
          <p:cNvSpPr txBox="1"/>
          <p:nvPr>
            <p:ph type="title"/>
          </p:nvPr>
        </p:nvSpPr>
        <p:spPr>
          <a:xfrm>
            <a:off x="3118550" y="109475"/>
            <a:ext cx="37461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Surface Plane</a:t>
            </a:r>
            <a:endParaRPr/>
          </a:p>
        </p:txBody>
      </p:sp>
      <p:sp>
        <p:nvSpPr>
          <p:cNvPr id="362" name="Google Shape;362;p50"/>
          <p:cNvSpPr txBox="1"/>
          <p:nvPr>
            <p:ph idx="1" type="body"/>
          </p:nvPr>
        </p:nvSpPr>
        <p:spPr>
          <a:xfrm>
            <a:off x="295600" y="985350"/>
            <a:ext cx="4814100" cy="4052400"/>
          </a:xfrm>
          <a:prstGeom prst="rect">
            <a:avLst/>
          </a:prstGeom>
          <a:noFill/>
          <a:ln>
            <a:noFill/>
          </a:ln>
        </p:spPr>
        <p:txBody>
          <a:bodyPr anchorCtr="0" anchor="t" bIns="34275" lIns="68575" spcFirstLastPara="1" rIns="68575" wrap="square" tIns="34275">
            <a:normAutofit fontScale="40000" lnSpcReduction="20000"/>
          </a:bodyPr>
          <a:lstStyle/>
          <a:p>
            <a:pPr indent="0" lvl="0" marL="177800" rtl="0" algn="l">
              <a:lnSpc>
                <a:spcPct val="115000"/>
              </a:lnSpc>
              <a:spcBef>
                <a:spcPts val="0"/>
              </a:spcBef>
              <a:spcAft>
                <a:spcPts val="0"/>
              </a:spcAft>
              <a:buNone/>
            </a:pPr>
            <a:r>
              <a:t/>
            </a:r>
            <a:endParaRPr sz="3749"/>
          </a:p>
          <a:p>
            <a:pPr indent="0" lvl="0" marL="0" rtl="0" algn="l">
              <a:lnSpc>
                <a:spcPct val="115000"/>
              </a:lnSpc>
              <a:spcBef>
                <a:spcPts val="0"/>
              </a:spcBef>
              <a:spcAft>
                <a:spcPts val="0"/>
              </a:spcAft>
              <a:buNone/>
            </a:pPr>
            <a:r>
              <a:rPr b="1" lang="en" sz="4849"/>
              <a:t>Overview</a:t>
            </a:r>
            <a:r>
              <a:rPr b="1" lang="en" sz="4849"/>
              <a:t>:</a:t>
            </a:r>
            <a:endParaRPr b="1" sz="4849"/>
          </a:p>
          <a:p>
            <a:pPr indent="-219698" lvl="0" marL="177800" rtl="0" algn="l">
              <a:lnSpc>
                <a:spcPct val="115000"/>
              </a:lnSpc>
              <a:spcBef>
                <a:spcPts val="0"/>
              </a:spcBef>
              <a:spcAft>
                <a:spcPts val="0"/>
              </a:spcAft>
              <a:buSzPct val="115731"/>
              <a:buChar char="•"/>
            </a:pPr>
            <a:r>
              <a:rPr lang="en" sz="4449"/>
              <a:t>The surface plane deals with the logical arrangements that make up the website. This plane deals with the sensory design and presentation of the product. </a:t>
            </a:r>
            <a:endParaRPr sz="4449"/>
          </a:p>
          <a:p>
            <a:pPr indent="-219698" lvl="0" marL="177800" rtl="0" algn="l">
              <a:lnSpc>
                <a:spcPct val="115000"/>
              </a:lnSpc>
              <a:spcBef>
                <a:spcPts val="0"/>
              </a:spcBef>
              <a:spcAft>
                <a:spcPts val="0"/>
              </a:spcAft>
              <a:buSzPct val="115731"/>
              <a:buChar char="•"/>
            </a:pPr>
            <a:r>
              <a:rPr lang="en" sz="4449"/>
              <a:t>The surface plane is constructed by the using of the five senses; hearing, vision, touch, smell and taste. The visual layout is an important structure to this plane. </a:t>
            </a:r>
            <a:endParaRPr sz="4449"/>
          </a:p>
          <a:p>
            <a:pPr indent="-219698" lvl="0" marL="177800" rtl="0" algn="l">
              <a:lnSpc>
                <a:spcPct val="115000"/>
              </a:lnSpc>
              <a:spcBef>
                <a:spcPts val="0"/>
              </a:spcBef>
              <a:spcAft>
                <a:spcPts val="0"/>
              </a:spcAft>
              <a:buSzPct val="115731"/>
              <a:buChar char="•"/>
            </a:pPr>
            <a:r>
              <a:rPr lang="en" sz="4449"/>
              <a:t>The color palette, typography and design composite are important components to this plane. If the design is successful it will appeal to the user and visually be of interest.</a:t>
            </a:r>
            <a:endParaRPr sz="1700"/>
          </a:p>
        </p:txBody>
      </p:sp>
      <p:sp>
        <p:nvSpPr>
          <p:cNvPr id="363" name="Google Shape;363;p50"/>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64" name="Google Shape;364;p50"/>
          <p:cNvPicPr preferRelativeResize="0"/>
          <p:nvPr/>
        </p:nvPicPr>
        <p:blipFill>
          <a:blip r:embed="rId3">
            <a:alphaModFix/>
          </a:blip>
          <a:stretch>
            <a:fillRect/>
          </a:stretch>
        </p:blipFill>
        <p:spPr>
          <a:xfrm>
            <a:off x="5223400" y="1408175"/>
            <a:ext cx="3798176" cy="345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51"/>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0" name="Google Shape;370;p51"/>
          <p:cNvSpPr txBox="1"/>
          <p:nvPr>
            <p:ph type="title"/>
          </p:nvPr>
        </p:nvSpPr>
        <p:spPr>
          <a:xfrm>
            <a:off x="3118550" y="109475"/>
            <a:ext cx="37461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Surface Plane</a:t>
            </a:r>
            <a:endParaRPr/>
          </a:p>
        </p:txBody>
      </p:sp>
      <p:sp>
        <p:nvSpPr>
          <p:cNvPr id="371" name="Google Shape;371;p51"/>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72" name="Google Shape;372;p51"/>
          <p:cNvPicPr preferRelativeResize="0"/>
          <p:nvPr/>
        </p:nvPicPr>
        <p:blipFill>
          <a:blip r:embed="rId3">
            <a:alphaModFix/>
          </a:blip>
          <a:stretch>
            <a:fillRect/>
          </a:stretch>
        </p:blipFill>
        <p:spPr>
          <a:xfrm>
            <a:off x="506875" y="4874950"/>
            <a:ext cx="8316551" cy="2385600"/>
          </a:xfrm>
          <a:prstGeom prst="rect">
            <a:avLst/>
          </a:prstGeom>
          <a:noFill/>
          <a:ln>
            <a:noFill/>
          </a:ln>
        </p:spPr>
      </p:pic>
      <p:pic>
        <p:nvPicPr>
          <p:cNvPr id="373" name="Google Shape;373;p51"/>
          <p:cNvPicPr preferRelativeResize="0"/>
          <p:nvPr/>
        </p:nvPicPr>
        <p:blipFill rotWithShape="1">
          <a:blip r:embed="rId4">
            <a:alphaModFix/>
          </a:blip>
          <a:srcRect b="31290" l="0" r="0" t="31923"/>
          <a:stretch/>
        </p:blipFill>
        <p:spPr>
          <a:xfrm>
            <a:off x="152400" y="1794300"/>
            <a:ext cx="9144000" cy="189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52"/>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9" name="Google Shape;379;p52"/>
          <p:cNvSpPr txBox="1"/>
          <p:nvPr>
            <p:ph type="title"/>
          </p:nvPr>
        </p:nvSpPr>
        <p:spPr>
          <a:xfrm>
            <a:off x="3158025" y="64450"/>
            <a:ext cx="30837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Wireframes</a:t>
            </a:r>
            <a:endParaRPr/>
          </a:p>
        </p:txBody>
      </p:sp>
      <p:sp>
        <p:nvSpPr>
          <p:cNvPr id="380" name="Google Shape;380;p52"/>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1" name="Google Shape;381;p52"/>
          <p:cNvPicPr preferRelativeResize="0"/>
          <p:nvPr/>
        </p:nvPicPr>
        <p:blipFill>
          <a:blip r:embed="rId3">
            <a:alphaModFix/>
          </a:blip>
          <a:stretch>
            <a:fillRect/>
          </a:stretch>
        </p:blipFill>
        <p:spPr>
          <a:xfrm>
            <a:off x="485400" y="1038225"/>
            <a:ext cx="8025500" cy="401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53"/>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7" name="Google Shape;387;p53"/>
          <p:cNvSpPr txBox="1"/>
          <p:nvPr>
            <p:ph type="title"/>
          </p:nvPr>
        </p:nvSpPr>
        <p:spPr>
          <a:xfrm>
            <a:off x="3158025" y="64450"/>
            <a:ext cx="30837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Wireframes</a:t>
            </a:r>
            <a:endParaRPr/>
          </a:p>
        </p:txBody>
      </p:sp>
      <p:sp>
        <p:nvSpPr>
          <p:cNvPr id="388" name="Google Shape;388;p53"/>
          <p:cNvSpPr/>
          <p:nvPr/>
        </p:nvSpPr>
        <p:spPr>
          <a:xfrm flipH="1" rot="10800000">
            <a:off x="2899887" y="771838"/>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9" name="Google Shape;389;p53"/>
          <p:cNvPicPr preferRelativeResize="0"/>
          <p:nvPr/>
        </p:nvPicPr>
        <p:blipFill>
          <a:blip r:embed="rId3">
            <a:alphaModFix/>
          </a:blip>
          <a:stretch>
            <a:fillRect/>
          </a:stretch>
        </p:blipFill>
        <p:spPr>
          <a:xfrm>
            <a:off x="465150" y="869277"/>
            <a:ext cx="8211300" cy="427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6164100" y="0"/>
            <a:ext cx="2979900" cy="1106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240"/>
              <a:buFont typeface="Calibri"/>
              <a:buNone/>
            </a:pPr>
            <a:r>
              <a:rPr b="1" lang="en" sz="2140"/>
              <a:t>Style</a:t>
            </a:r>
            <a:r>
              <a:rPr b="1" lang="en" sz="2140"/>
              <a:t> Guide</a:t>
            </a:r>
            <a:endParaRPr sz="1870"/>
          </a:p>
        </p:txBody>
      </p:sp>
      <p:pic>
        <p:nvPicPr>
          <p:cNvPr id="149" name="Google Shape;149;p27"/>
          <p:cNvPicPr preferRelativeResize="0"/>
          <p:nvPr/>
        </p:nvPicPr>
        <p:blipFill>
          <a:blip r:embed="rId3">
            <a:alphaModFix/>
          </a:blip>
          <a:stretch>
            <a:fillRect/>
          </a:stretch>
        </p:blipFill>
        <p:spPr>
          <a:xfrm>
            <a:off x="0" y="0"/>
            <a:ext cx="5510700" cy="5143500"/>
          </a:xfrm>
          <a:prstGeom prst="rect">
            <a:avLst/>
          </a:prstGeom>
          <a:noFill/>
          <a:ln>
            <a:noFill/>
          </a:ln>
        </p:spPr>
      </p:pic>
      <p:pic>
        <p:nvPicPr>
          <p:cNvPr id="150" name="Google Shape;150;p27"/>
          <p:cNvPicPr preferRelativeResize="0"/>
          <p:nvPr/>
        </p:nvPicPr>
        <p:blipFill>
          <a:blip r:embed="rId4">
            <a:alphaModFix/>
          </a:blip>
          <a:stretch>
            <a:fillRect/>
          </a:stretch>
        </p:blipFill>
        <p:spPr>
          <a:xfrm>
            <a:off x="5575825" y="1372475"/>
            <a:ext cx="3493924" cy="3190275"/>
          </a:xfrm>
          <a:prstGeom prst="rect">
            <a:avLst/>
          </a:prstGeom>
          <a:noFill/>
          <a:ln>
            <a:noFill/>
          </a:ln>
        </p:spPr>
      </p:pic>
      <p:pic>
        <p:nvPicPr>
          <p:cNvPr id="151" name="Google Shape;151;p27"/>
          <p:cNvPicPr preferRelativeResize="0"/>
          <p:nvPr/>
        </p:nvPicPr>
        <p:blipFill>
          <a:blip r:embed="rId5">
            <a:alphaModFix/>
          </a:blip>
          <a:stretch>
            <a:fillRect/>
          </a:stretch>
        </p:blipFill>
        <p:spPr>
          <a:xfrm>
            <a:off x="2488125" y="887450"/>
            <a:ext cx="2858075" cy="1928225"/>
          </a:xfrm>
          <a:prstGeom prst="rect">
            <a:avLst/>
          </a:prstGeom>
          <a:noFill/>
          <a:ln>
            <a:noFill/>
          </a:ln>
        </p:spPr>
      </p:pic>
      <p:sp>
        <p:nvSpPr>
          <p:cNvPr id="152" name="Google Shape;152;p27"/>
          <p:cNvSpPr/>
          <p:nvPr/>
        </p:nvSpPr>
        <p:spPr>
          <a:xfrm flipH="1" rot="10800000">
            <a:off x="6166975" y="803579"/>
            <a:ext cx="1464038" cy="2619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54"/>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5" name="Google Shape;395;p54"/>
          <p:cNvSpPr txBox="1"/>
          <p:nvPr>
            <p:ph type="title"/>
          </p:nvPr>
        </p:nvSpPr>
        <p:spPr>
          <a:xfrm>
            <a:off x="3158025" y="64450"/>
            <a:ext cx="30837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Wireframes</a:t>
            </a:r>
            <a:endParaRPr/>
          </a:p>
        </p:txBody>
      </p:sp>
      <p:sp>
        <p:nvSpPr>
          <p:cNvPr id="396" name="Google Shape;396;p54"/>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97" name="Google Shape;397;p54"/>
          <p:cNvPicPr preferRelativeResize="0"/>
          <p:nvPr/>
        </p:nvPicPr>
        <p:blipFill>
          <a:blip r:embed="rId3">
            <a:alphaModFix/>
          </a:blip>
          <a:stretch>
            <a:fillRect/>
          </a:stretch>
        </p:blipFill>
        <p:spPr>
          <a:xfrm>
            <a:off x="767575" y="1166150"/>
            <a:ext cx="7798500" cy="397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55"/>
          <p:cNvSpPr txBox="1"/>
          <p:nvPr>
            <p:ph type="title"/>
          </p:nvPr>
        </p:nvSpPr>
        <p:spPr>
          <a:xfrm>
            <a:off x="3158025" y="64450"/>
            <a:ext cx="3083700" cy="707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Plugins Used</a:t>
            </a:r>
            <a:endParaRPr/>
          </a:p>
        </p:txBody>
      </p:sp>
      <p:sp>
        <p:nvSpPr>
          <p:cNvPr id="403" name="Google Shape;403;p55"/>
          <p:cNvSpPr/>
          <p:nvPr/>
        </p:nvSpPr>
        <p:spPr>
          <a:xfrm flipH="1" rot="10800000">
            <a:off x="2899887" y="8692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4" name="Google Shape;404;p55"/>
          <p:cNvSpPr txBox="1"/>
          <p:nvPr/>
        </p:nvSpPr>
        <p:spPr>
          <a:xfrm>
            <a:off x="255200" y="1524600"/>
            <a:ext cx="175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Unsplash – – </a:t>
            </a:r>
            <a:endParaRPr b="1" sz="1600">
              <a:solidFill>
                <a:schemeClr val="dk1"/>
              </a:solidFill>
              <a:latin typeface="Calibri"/>
              <a:ea typeface="Calibri"/>
              <a:cs typeface="Calibri"/>
              <a:sym typeface="Calibri"/>
            </a:endParaRPr>
          </a:p>
        </p:txBody>
      </p:sp>
      <p:sp>
        <p:nvSpPr>
          <p:cNvPr id="405" name="Google Shape;405;p55"/>
          <p:cNvSpPr txBox="1"/>
          <p:nvPr/>
        </p:nvSpPr>
        <p:spPr>
          <a:xfrm>
            <a:off x="2461700" y="1336050"/>
            <a:ext cx="62772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Unsplash is a popular platform that provides high-quality, freely usable images, and many applications or platforms integrate with Unsplash to allow users to easily access and use these images.</a:t>
            </a:r>
            <a:endParaRPr sz="1800">
              <a:solidFill>
                <a:schemeClr val="dk1"/>
              </a:solidFill>
              <a:latin typeface="Calibri"/>
              <a:ea typeface="Calibri"/>
              <a:cs typeface="Calibri"/>
              <a:sym typeface="Calibri"/>
            </a:endParaRPr>
          </a:p>
        </p:txBody>
      </p:sp>
      <p:sp>
        <p:nvSpPr>
          <p:cNvPr id="406" name="Google Shape;406;p55"/>
          <p:cNvSpPr txBox="1"/>
          <p:nvPr/>
        </p:nvSpPr>
        <p:spPr>
          <a:xfrm>
            <a:off x="2461700" y="2178975"/>
            <a:ext cx="64710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Icons8 is a platform that provides a variety of design resources, including icons, photos, illustrations, and music. Icons8 offers a service that allows users to access a large collection of icons that can be used for design projects, presentations, websites, and more.</a:t>
            </a:r>
            <a:endParaRPr sz="1800">
              <a:solidFill>
                <a:schemeClr val="dk1"/>
              </a:solidFill>
              <a:latin typeface="Calibri"/>
              <a:ea typeface="Calibri"/>
              <a:cs typeface="Calibri"/>
              <a:sym typeface="Calibri"/>
            </a:endParaRPr>
          </a:p>
        </p:txBody>
      </p:sp>
      <p:sp>
        <p:nvSpPr>
          <p:cNvPr id="407" name="Google Shape;407;p55"/>
          <p:cNvSpPr txBox="1"/>
          <p:nvPr/>
        </p:nvSpPr>
        <p:spPr>
          <a:xfrm>
            <a:off x="297950" y="2267350"/>
            <a:ext cx="166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Icons8  </a:t>
            </a:r>
            <a:r>
              <a:rPr b="1" lang="en" sz="1600">
                <a:solidFill>
                  <a:schemeClr val="dk1"/>
                </a:solidFill>
                <a:latin typeface="Calibri"/>
                <a:ea typeface="Calibri"/>
                <a:cs typeface="Calibri"/>
                <a:sym typeface="Calibri"/>
              </a:rPr>
              <a:t>– – </a:t>
            </a:r>
            <a:endParaRPr b="1" sz="1600">
              <a:solidFill>
                <a:schemeClr val="dk1"/>
              </a:solidFill>
              <a:latin typeface="Calibri"/>
              <a:ea typeface="Calibri"/>
              <a:cs typeface="Calibri"/>
              <a:sym typeface="Calibri"/>
            </a:endParaRPr>
          </a:p>
        </p:txBody>
      </p:sp>
      <p:sp>
        <p:nvSpPr>
          <p:cNvPr id="408" name="Google Shape;408;p55"/>
          <p:cNvSpPr txBox="1"/>
          <p:nvPr/>
        </p:nvSpPr>
        <p:spPr>
          <a:xfrm>
            <a:off x="297950" y="3212025"/>
            <a:ext cx="206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Weavely Forms</a:t>
            </a:r>
            <a:r>
              <a:rPr b="1" lang="en" sz="1600">
                <a:solidFill>
                  <a:schemeClr val="dk1"/>
                </a:solidFill>
                <a:latin typeface="Calibri"/>
                <a:ea typeface="Calibri"/>
                <a:cs typeface="Calibri"/>
                <a:sym typeface="Calibri"/>
              </a:rPr>
              <a:t> – – </a:t>
            </a:r>
            <a:endParaRPr b="1" sz="1600">
              <a:solidFill>
                <a:schemeClr val="dk1"/>
              </a:solidFill>
              <a:latin typeface="Calibri"/>
              <a:ea typeface="Calibri"/>
              <a:cs typeface="Calibri"/>
              <a:sym typeface="Calibri"/>
            </a:endParaRPr>
          </a:p>
        </p:txBody>
      </p:sp>
      <p:sp>
        <p:nvSpPr>
          <p:cNvPr id="409" name="Google Shape;409;p55"/>
          <p:cNvSpPr txBox="1"/>
          <p:nvPr/>
        </p:nvSpPr>
        <p:spPr>
          <a:xfrm>
            <a:off x="2461700" y="3074421"/>
            <a:ext cx="6471000" cy="81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chemeClr val="dk1"/>
                </a:solidFill>
                <a:latin typeface="Calibri"/>
                <a:ea typeface="Calibri"/>
                <a:cs typeface="Calibri"/>
                <a:sym typeface="Calibri"/>
              </a:rPr>
              <a:t>Weavely Forms is a Figma plugin that lets you design and publish working forms directly within Figma. It offers a wide range of features like conditional logic, data validation, and integration with Zapier. It's free to use and saves you time by eliminating coding.</a:t>
            </a:r>
            <a:endParaRPr sz="1300">
              <a:solidFill>
                <a:schemeClr val="dk1"/>
              </a:solidFill>
              <a:latin typeface="Calibri"/>
              <a:ea typeface="Calibri"/>
              <a:cs typeface="Calibri"/>
              <a:sym typeface="Calibri"/>
            </a:endParaRPr>
          </a:p>
        </p:txBody>
      </p:sp>
      <p:sp>
        <p:nvSpPr>
          <p:cNvPr id="410" name="Google Shape;410;p55"/>
          <p:cNvSpPr txBox="1"/>
          <p:nvPr/>
        </p:nvSpPr>
        <p:spPr>
          <a:xfrm>
            <a:off x="2461700" y="3969875"/>
            <a:ext cx="6277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Calibri"/>
                <a:ea typeface="Calibri"/>
                <a:cs typeface="Calibri"/>
                <a:sym typeface="Calibri"/>
              </a:rPr>
              <a:t>Bring your designs to life with animations and transitions, allowing you to prototype and preview interactions directly in Figma.</a:t>
            </a:r>
            <a:endParaRPr sz="1200">
              <a:solidFill>
                <a:srgbClr val="D1D5DB"/>
              </a:solidFill>
              <a:highlight>
                <a:srgbClr val="343541"/>
              </a:highlight>
              <a:latin typeface="Roboto"/>
              <a:ea typeface="Roboto"/>
              <a:cs typeface="Roboto"/>
              <a:sym typeface="Roboto"/>
            </a:endParaRPr>
          </a:p>
        </p:txBody>
      </p:sp>
      <p:sp>
        <p:nvSpPr>
          <p:cNvPr id="411" name="Google Shape;411;p55"/>
          <p:cNvSpPr txBox="1"/>
          <p:nvPr/>
        </p:nvSpPr>
        <p:spPr>
          <a:xfrm>
            <a:off x="297950" y="4067675"/>
            <a:ext cx="206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Figmify </a:t>
            </a:r>
            <a:r>
              <a:rPr b="1" lang="en" sz="1600">
                <a:solidFill>
                  <a:schemeClr val="dk1"/>
                </a:solidFill>
                <a:latin typeface="Calibri"/>
                <a:ea typeface="Calibri"/>
                <a:cs typeface="Calibri"/>
                <a:sym typeface="Calibri"/>
              </a:rPr>
              <a:t>– – </a:t>
            </a:r>
            <a:endParaRPr b="1" sz="16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56"/>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7" name="Google Shape;417;p56"/>
          <p:cNvSpPr txBox="1"/>
          <p:nvPr>
            <p:ph type="title"/>
          </p:nvPr>
        </p:nvSpPr>
        <p:spPr>
          <a:xfrm>
            <a:off x="438900" y="183552"/>
            <a:ext cx="8263800" cy="641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Conclusion</a:t>
            </a:r>
            <a:endParaRPr/>
          </a:p>
        </p:txBody>
      </p:sp>
      <p:sp>
        <p:nvSpPr>
          <p:cNvPr id="418" name="Google Shape;418;p56"/>
          <p:cNvSpPr txBox="1"/>
          <p:nvPr>
            <p:ph idx="1" type="body"/>
          </p:nvPr>
        </p:nvSpPr>
        <p:spPr>
          <a:xfrm>
            <a:off x="410850" y="1050425"/>
            <a:ext cx="8322300" cy="3907800"/>
          </a:xfrm>
          <a:prstGeom prst="rect">
            <a:avLst/>
          </a:prstGeom>
          <a:noFill/>
          <a:ln>
            <a:noFill/>
          </a:ln>
        </p:spPr>
        <p:txBody>
          <a:bodyPr anchorCtr="0" anchor="t" bIns="34275" lIns="68575" spcFirstLastPara="1" rIns="68575" wrap="square" tIns="34275">
            <a:noAutofit/>
          </a:bodyPr>
          <a:lstStyle/>
          <a:p>
            <a:pPr indent="-330200" lvl="0" marL="457200" rtl="0" algn="l">
              <a:spcBef>
                <a:spcPts val="800"/>
              </a:spcBef>
              <a:spcAft>
                <a:spcPts val="0"/>
              </a:spcAft>
              <a:buSzPts val="1600"/>
              <a:buFont typeface="Calibri"/>
              <a:buAutoNum type="arabicPeriod"/>
            </a:pPr>
            <a:r>
              <a:rPr lang="en" sz="1600"/>
              <a:t>Addressing Student Housing Challenges: Developed a comprehensive app specifically designed for college students' unique housing needs.</a:t>
            </a:r>
            <a:endParaRPr sz="1600"/>
          </a:p>
          <a:p>
            <a:pPr indent="-330200" lvl="0" marL="457200" rtl="0" algn="l">
              <a:spcBef>
                <a:spcPts val="1000"/>
              </a:spcBef>
              <a:spcAft>
                <a:spcPts val="0"/>
              </a:spcAft>
              <a:buSzPts val="1600"/>
              <a:buFont typeface="Calibri"/>
              <a:buAutoNum type="arabicPeriod"/>
            </a:pPr>
            <a:r>
              <a:rPr lang="en" sz="1600"/>
              <a:t>Holistic Features: The app combines housing searches, localized insights, and roommate matching for an all-in-one solution.</a:t>
            </a:r>
            <a:endParaRPr sz="1600"/>
          </a:p>
          <a:p>
            <a:pPr indent="-330200" lvl="0" marL="457200" rtl="0" algn="l">
              <a:spcBef>
                <a:spcPts val="1000"/>
              </a:spcBef>
              <a:spcAft>
                <a:spcPts val="0"/>
              </a:spcAft>
              <a:buSzPts val="1600"/>
              <a:buFont typeface="Calibri"/>
              <a:buAutoNum type="arabicPeriod"/>
            </a:pPr>
            <a:r>
              <a:rPr lang="en" sz="1600"/>
              <a:t>In-depth Market Research: Conducted thorough research and drew comparisons with leading industry platforms.</a:t>
            </a:r>
            <a:endParaRPr sz="1600"/>
          </a:p>
          <a:p>
            <a:pPr indent="-330200" lvl="0" marL="457200" rtl="0" algn="l">
              <a:spcBef>
                <a:spcPts val="1000"/>
              </a:spcBef>
              <a:spcAft>
                <a:spcPts val="0"/>
              </a:spcAft>
              <a:buSzPts val="1600"/>
              <a:buFont typeface="Calibri"/>
              <a:buAutoNum type="arabicPeriod"/>
            </a:pPr>
            <a:r>
              <a:rPr lang="en" sz="1600"/>
              <a:t>User-Centric Approach: Developed user personas to drive design decisions and feature integrations.</a:t>
            </a:r>
            <a:endParaRPr sz="1600"/>
          </a:p>
          <a:p>
            <a:pPr indent="-330200" lvl="0" marL="457200" rtl="0" algn="l">
              <a:spcBef>
                <a:spcPts val="1000"/>
              </a:spcBef>
              <a:spcAft>
                <a:spcPts val="0"/>
              </a:spcAft>
              <a:buSzPts val="1600"/>
              <a:buFont typeface="Calibri"/>
              <a:buAutoNum type="arabicPeriod"/>
            </a:pPr>
            <a:r>
              <a:rPr lang="en" sz="1600"/>
              <a:t>Interactive Prototyping: Constructed a prototype to offer tangible insights and understand the user journey.</a:t>
            </a:r>
            <a:endParaRPr sz="1600"/>
          </a:p>
          <a:p>
            <a:pPr indent="-330200" lvl="0" marL="457200" rtl="0" algn="l">
              <a:spcBef>
                <a:spcPts val="1000"/>
              </a:spcBef>
              <a:spcAft>
                <a:spcPts val="0"/>
              </a:spcAft>
              <a:buSzPts val="1600"/>
              <a:buFont typeface="Calibri"/>
              <a:buAutoNum type="arabicPeriod"/>
            </a:pPr>
            <a:r>
              <a:rPr lang="en" sz="1600"/>
              <a:t>Usability Testing: Engaged with the target demographic for direct feedback, ensuring app's relevance and user satisfaction.</a:t>
            </a:r>
            <a:endParaRPr sz="1600"/>
          </a:p>
          <a:p>
            <a:pPr indent="-330200" lvl="0" marL="457200" rtl="0" algn="l">
              <a:spcBef>
                <a:spcPts val="1000"/>
              </a:spcBef>
              <a:spcAft>
                <a:spcPts val="1000"/>
              </a:spcAft>
              <a:buSzPts val="1600"/>
              <a:buFont typeface="Calibri"/>
              <a:buAutoNum type="arabicPeriod"/>
            </a:pPr>
            <a:r>
              <a:rPr lang="en" sz="1600"/>
              <a:t>Holistic Development Strategy: Integrated research, analysis, design, and validation to position the app effectively for student housing needs.</a:t>
            </a:r>
            <a:endParaRPr sz="1600"/>
          </a:p>
        </p:txBody>
      </p:sp>
      <p:sp>
        <p:nvSpPr>
          <p:cNvPr id="419" name="Google Shape;419;p56"/>
          <p:cNvSpPr/>
          <p:nvPr/>
        </p:nvSpPr>
        <p:spPr>
          <a:xfrm flipH="1" rot="10800000">
            <a:off x="2925162" y="806288"/>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57"/>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5" name="Google Shape;425;p57"/>
          <p:cNvSpPr txBox="1"/>
          <p:nvPr>
            <p:ph type="title"/>
          </p:nvPr>
        </p:nvSpPr>
        <p:spPr>
          <a:xfrm>
            <a:off x="429375" y="178899"/>
            <a:ext cx="8263800" cy="5379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 sz="4100"/>
              <a:t>References</a:t>
            </a:r>
            <a:endParaRPr/>
          </a:p>
        </p:txBody>
      </p:sp>
      <p:sp>
        <p:nvSpPr>
          <p:cNvPr id="426" name="Google Shape;426;p57"/>
          <p:cNvSpPr txBox="1"/>
          <p:nvPr>
            <p:ph idx="1" type="body"/>
          </p:nvPr>
        </p:nvSpPr>
        <p:spPr>
          <a:xfrm>
            <a:off x="429375" y="822425"/>
            <a:ext cx="8545800" cy="4446900"/>
          </a:xfrm>
          <a:prstGeom prst="rect">
            <a:avLst/>
          </a:prstGeom>
          <a:noFill/>
          <a:ln>
            <a:noFill/>
          </a:ln>
        </p:spPr>
        <p:txBody>
          <a:bodyPr anchorCtr="0" anchor="t" bIns="34275" lIns="68575" spcFirstLastPara="1" rIns="68575" wrap="square" tIns="34275">
            <a:noAutofit/>
          </a:bodyPr>
          <a:lstStyle/>
          <a:p>
            <a:pPr indent="-308768" lvl="0" marL="457200" rtl="0" algn="l">
              <a:lnSpc>
                <a:spcPct val="130000"/>
              </a:lnSpc>
              <a:spcBef>
                <a:spcPts val="800"/>
              </a:spcBef>
              <a:spcAft>
                <a:spcPts val="0"/>
              </a:spcAft>
              <a:buSzPts val="1263"/>
              <a:buAutoNum type="arabicPeriod"/>
            </a:pPr>
            <a:r>
              <a:rPr lang="en" sz="1262"/>
              <a:t>RentalSearch, Inc. (2022). RentalSearch: A User-Centric Apartment Rental Application. Retrieved from https://www.rentalsearchapp.com</a:t>
            </a:r>
            <a:endParaRPr sz="1262"/>
          </a:p>
          <a:p>
            <a:pPr indent="-308768" lvl="0" marL="457200" rtl="0" algn="l">
              <a:lnSpc>
                <a:spcPct val="130000"/>
              </a:lnSpc>
              <a:spcBef>
                <a:spcPts val="0"/>
              </a:spcBef>
              <a:spcAft>
                <a:spcPts val="0"/>
              </a:spcAft>
              <a:buSzPts val="1263"/>
              <a:buAutoNum type="arabicPeriod"/>
            </a:pPr>
            <a:r>
              <a:rPr lang="en" sz="1262"/>
              <a:t>Smith, J. D. (2021). Innovations in Real Estate Technology: A Case Study of RentalSearch. Journal of Real Estate Technology, 12(3), 245-261.</a:t>
            </a:r>
            <a:endParaRPr sz="1262"/>
          </a:p>
          <a:p>
            <a:pPr indent="-308768" lvl="0" marL="457200" rtl="0" algn="l">
              <a:lnSpc>
                <a:spcPct val="130000"/>
              </a:lnSpc>
              <a:spcBef>
                <a:spcPts val="0"/>
              </a:spcBef>
              <a:spcAft>
                <a:spcPts val="0"/>
              </a:spcAft>
              <a:buSzPts val="1263"/>
              <a:buAutoNum type="arabicPeriod"/>
            </a:pPr>
            <a:r>
              <a:rPr lang="en" sz="1262"/>
              <a:t>Johnson, A. R., &amp; Lee, S. (2020). Enhancing User Experience in Apartment Search Applications: Lessons from RentalSearch. In Proceedings of the International Conference on User Experience Design (UXD 2020), 112-126.</a:t>
            </a:r>
            <a:endParaRPr sz="1262"/>
          </a:p>
          <a:p>
            <a:pPr indent="-308768" lvl="0" marL="457200" rtl="0" algn="l">
              <a:lnSpc>
                <a:spcPct val="130000"/>
              </a:lnSpc>
              <a:spcBef>
                <a:spcPts val="0"/>
              </a:spcBef>
              <a:spcAft>
                <a:spcPts val="0"/>
              </a:spcAft>
              <a:buSzPts val="1263"/>
              <a:buAutoNum type="arabicPeriod"/>
            </a:pPr>
            <a:r>
              <a:rPr lang="en" sz="1262"/>
              <a:t>Anderson, M. (2019). Mobile App Development for Real Estate: A Focus on RentalSearch. Tech Trends, 42(4), 389-402.</a:t>
            </a:r>
            <a:endParaRPr sz="1262"/>
          </a:p>
          <a:p>
            <a:pPr indent="-308768" lvl="0" marL="457200" rtl="0" algn="l">
              <a:lnSpc>
                <a:spcPct val="130000"/>
              </a:lnSpc>
              <a:spcBef>
                <a:spcPts val="0"/>
              </a:spcBef>
              <a:spcAft>
                <a:spcPts val="0"/>
              </a:spcAft>
              <a:buSzPts val="1263"/>
              <a:buAutoNum type="arabicPeriod"/>
            </a:pPr>
            <a:r>
              <a:rPr lang="en" sz="1262"/>
              <a:t>RentalSearch, Inc. (2018). RentalSearch Analytics Report: Trends in Apartment Rental Applications. Retrieved from </a:t>
            </a:r>
            <a:r>
              <a:rPr lang="en" sz="1262">
                <a:uFill>
                  <a:noFill/>
                </a:uFill>
                <a:hlinkClick r:id="rId3"/>
              </a:rPr>
              <a:t>https://www.rentalsearchapp.com/analytics-report</a:t>
            </a:r>
            <a:endParaRPr sz="1262"/>
          </a:p>
          <a:p>
            <a:pPr indent="-308768" lvl="0" marL="457200" rtl="0" algn="l">
              <a:lnSpc>
                <a:spcPct val="130000"/>
              </a:lnSpc>
              <a:spcBef>
                <a:spcPts val="0"/>
              </a:spcBef>
              <a:spcAft>
                <a:spcPts val="0"/>
              </a:spcAft>
              <a:buSzPts val="1263"/>
              <a:buAutoNum type="arabicPeriod"/>
            </a:pPr>
            <a:r>
              <a:rPr lang="en" sz="1262"/>
              <a:t>Torre, D., &amp; Lamata, M. T. (2016). A Review of Recommender Systems in the Real Estate Industry. MDPI. https://www.mdpi.com/2504-446X/1/1/17</a:t>
            </a:r>
            <a:endParaRPr sz="1262"/>
          </a:p>
          <a:p>
            <a:pPr indent="-308768" lvl="0" marL="457200" rtl="0" algn="l">
              <a:lnSpc>
                <a:spcPct val="130000"/>
              </a:lnSpc>
              <a:spcBef>
                <a:spcPts val="0"/>
              </a:spcBef>
              <a:spcAft>
                <a:spcPts val="0"/>
              </a:spcAft>
              <a:buSzPts val="1263"/>
              <a:buAutoNum type="arabicPeriod"/>
            </a:pPr>
            <a:r>
              <a:rPr lang="en" sz="1262"/>
              <a:t>Vasilev, A. Mobile Application Development for Real Estate Industry. </a:t>
            </a:r>
            <a:r>
              <a:rPr lang="en" sz="1262">
                <a:uFill>
                  <a:noFill/>
                </a:uFill>
                <a:hlinkClick r:id="rId4"/>
              </a:rPr>
              <a:t>https://www.intellectsoft.net/blog/mobile-application-development-for-real-estate-industry</a:t>
            </a:r>
            <a:endParaRPr sz="1262"/>
          </a:p>
          <a:p>
            <a:pPr indent="-308768" lvl="0" marL="457200" rtl="0" algn="l">
              <a:lnSpc>
                <a:spcPct val="130000"/>
              </a:lnSpc>
              <a:spcBef>
                <a:spcPts val="0"/>
              </a:spcBef>
              <a:spcAft>
                <a:spcPts val="0"/>
              </a:spcAft>
              <a:buSzPts val="1263"/>
              <a:buAutoNum type="arabicPeriod"/>
            </a:pPr>
            <a:r>
              <a:rPr lang="en" sz="1262"/>
              <a:t>Parker, L. M., &amp; Williams, R. K. (2019). RentEasy: A Comparative Analysis of Apartment Search Applications. Journal of Real Estate Technology, 11(2), 187-204.</a:t>
            </a:r>
            <a:endParaRPr sz="1262"/>
          </a:p>
          <a:p>
            <a:pPr indent="-308768" lvl="0" marL="457200" rtl="0" algn="l">
              <a:lnSpc>
                <a:spcPct val="130000"/>
              </a:lnSpc>
              <a:spcBef>
                <a:spcPts val="0"/>
              </a:spcBef>
              <a:spcAft>
                <a:spcPts val="0"/>
              </a:spcAft>
              <a:buSzPts val="1263"/>
              <a:buAutoNum type="arabicPeriod"/>
            </a:pPr>
            <a:r>
              <a:rPr lang="en" sz="1262"/>
              <a:t>SmartLiving Technologies, Inc. (2020). SmartLiving Rentals: Revolutionizing Apartment Search. Retrieved from https://www.smartlivingrentals.com</a:t>
            </a:r>
            <a:endParaRPr sz="1262"/>
          </a:p>
          <a:p>
            <a:pPr indent="0" lvl="0" marL="0" rtl="0" algn="l">
              <a:lnSpc>
                <a:spcPct val="130000"/>
              </a:lnSpc>
              <a:spcBef>
                <a:spcPts val="800"/>
              </a:spcBef>
              <a:spcAft>
                <a:spcPts val="0"/>
              </a:spcAft>
              <a:buNone/>
            </a:pPr>
            <a:r>
              <a:t/>
            </a:r>
            <a:endParaRPr sz="1262"/>
          </a:p>
        </p:txBody>
      </p:sp>
      <p:sp>
        <p:nvSpPr>
          <p:cNvPr id="427" name="Google Shape;427;p57"/>
          <p:cNvSpPr/>
          <p:nvPr/>
        </p:nvSpPr>
        <p:spPr>
          <a:xfrm flipH="1" rot="10800000">
            <a:off x="2793062" y="716801"/>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58"/>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3" name="Google Shape;433;p58"/>
          <p:cNvSpPr/>
          <p:nvPr/>
        </p:nvSpPr>
        <p:spPr>
          <a:xfrm flipH="1" rot="-5400000">
            <a:off x="2402597" y="-1545346"/>
            <a:ext cx="4236752" cy="7988753"/>
          </a:xfrm>
          <a:custGeom>
            <a:rect b="b" l="l" r="r" t="t"/>
            <a:pathLst>
              <a:path extrusionOk="0" fill="none" h="10651671" w="5649003">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extrusionOk="0" h="10651671" w="5649003">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8E7CC3"/>
          </a:solidFill>
          <a:ln cap="flat" cmpd="sng" w="57150">
            <a:solidFill>
              <a:srgbClr val="8E7CC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4" name="Google Shape;434;p58"/>
          <p:cNvSpPr txBox="1"/>
          <p:nvPr>
            <p:ph type="title"/>
          </p:nvPr>
        </p:nvSpPr>
        <p:spPr>
          <a:xfrm>
            <a:off x="1549908" y="1433322"/>
            <a:ext cx="6041898" cy="155748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FFFFFF"/>
              </a:buClr>
              <a:buSzPts val="5000"/>
              <a:buFont typeface="Calibri"/>
              <a:buNone/>
            </a:pPr>
            <a:r>
              <a:rPr lang="en" sz="5000">
                <a:solidFill>
                  <a:srgbClr val="FFFFFF"/>
                </a:solidFill>
                <a:latin typeface="Calibri"/>
                <a:ea typeface="Calibri"/>
                <a:cs typeface="Calibri"/>
                <a:sym typeface="Calibri"/>
              </a:rPr>
              <a:t>Thank You!</a:t>
            </a:r>
            <a:endParaRPr/>
          </a:p>
        </p:txBody>
      </p:sp>
      <p:sp>
        <p:nvSpPr>
          <p:cNvPr id="435" name="Google Shape;435;p58"/>
          <p:cNvSpPr/>
          <p:nvPr/>
        </p:nvSpPr>
        <p:spPr>
          <a:xfrm>
            <a:off x="2980655" y="3130124"/>
            <a:ext cx="3182692" cy="13716"/>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34"/>
                                        </p:tgtEl>
                                        <p:attrNameLst>
                                          <p:attrName>style.visibility</p:attrName>
                                        </p:attrNameLst>
                                      </p:cBhvr>
                                      <p:to>
                                        <p:strVal val="visible"/>
                                      </p:to>
                                    </p:set>
                                    <p:animEffect filter="fade" transition="in">
                                      <p:cBhvr>
                                        <p:cTn dur="4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8"/>
          <p:cNvSpPr/>
          <p:nvPr/>
        </p:nvSpPr>
        <p:spPr>
          <a:xfrm>
            <a:off x="-1" y="-76200"/>
            <a:ext cx="9141600" cy="51435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sz="1300">
              <a:latin typeface="Calibri"/>
              <a:ea typeface="Calibri"/>
              <a:cs typeface="Calibri"/>
              <a:sym typeface="Calibri"/>
            </a:endParaRPr>
          </a:p>
        </p:txBody>
      </p:sp>
      <p:sp>
        <p:nvSpPr>
          <p:cNvPr id="158" name="Google Shape;158;p28"/>
          <p:cNvSpPr txBox="1"/>
          <p:nvPr>
            <p:ph type="title"/>
          </p:nvPr>
        </p:nvSpPr>
        <p:spPr>
          <a:xfrm>
            <a:off x="683625" y="250053"/>
            <a:ext cx="7886700" cy="10893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900"/>
              <a:buFont typeface="Calibri"/>
              <a:buNone/>
            </a:pPr>
            <a:r>
              <a:rPr b="1" lang="en" sz="3650"/>
              <a:t>Product Objectives</a:t>
            </a:r>
            <a:br>
              <a:rPr b="1" lang="en" sz="2900"/>
            </a:br>
            <a:endParaRPr b="1" sz="2900"/>
          </a:p>
        </p:txBody>
      </p:sp>
      <p:sp>
        <p:nvSpPr>
          <p:cNvPr id="159" name="Google Shape;159;p28"/>
          <p:cNvSpPr/>
          <p:nvPr/>
        </p:nvSpPr>
        <p:spPr>
          <a:xfrm>
            <a:off x="2979509" y="1005735"/>
            <a:ext cx="3182692" cy="13716"/>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4450">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60" name="Google Shape;160;p28"/>
          <p:cNvGrpSpPr/>
          <p:nvPr/>
        </p:nvGrpSpPr>
        <p:grpSpPr>
          <a:xfrm>
            <a:off x="787901" y="1724392"/>
            <a:ext cx="7568090" cy="2558811"/>
            <a:chOff x="212335" y="470390"/>
            <a:chExt cx="10090787" cy="3411748"/>
          </a:xfrm>
        </p:grpSpPr>
        <p:sp>
          <p:nvSpPr>
            <p:cNvPr id="161" name="Google Shape;161;p28"/>
            <p:cNvSpPr/>
            <p:nvPr/>
          </p:nvSpPr>
          <p:spPr>
            <a:xfrm>
              <a:off x="212335" y="470390"/>
              <a:ext cx="1335900" cy="1335900"/>
            </a:xfrm>
            <a:prstGeom prst="ellipse">
              <a:avLst/>
            </a:prstGeom>
            <a:solidFill>
              <a:schemeClr val="accent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28"/>
            <p:cNvSpPr/>
            <p:nvPr/>
          </p:nvSpPr>
          <p:spPr>
            <a:xfrm>
              <a:off x="1834517" y="470390"/>
              <a:ext cx="3148800" cy="133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 name="Google Shape;163;p28"/>
            <p:cNvSpPr txBox="1"/>
            <p:nvPr/>
          </p:nvSpPr>
          <p:spPr>
            <a:xfrm>
              <a:off x="1834517" y="470390"/>
              <a:ext cx="3148800" cy="1335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300"/>
                <a:buFont typeface="Calibri"/>
                <a:buNone/>
              </a:pPr>
              <a:r>
                <a:rPr lang="en">
                  <a:latin typeface="Calibri"/>
                  <a:ea typeface="Calibri"/>
                  <a:cs typeface="Calibri"/>
                  <a:sym typeface="Calibri"/>
                </a:rPr>
                <a:t>Curate a diverse and extensive list of housing options, from dormitories to shared apartments and single units.</a:t>
              </a:r>
              <a:endParaRPr>
                <a:latin typeface="Calibri"/>
                <a:ea typeface="Calibri"/>
                <a:cs typeface="Calibri"/>
                <a:sym typeface="Calibri"/>
              </a:endParaRPr>
            </a:p>
          </p:txBody>
        </p:sp>
        <p:sp>
          <p:nvSpPr>
            <p:cNvPr id="164" name="Google Shape;164;p28"/>
            <p:cNvSpPr/>
            <p:nvPr/>
          </p:nvSpPr>
          <p:spPr>
            <a:xfrm>
              <a:off x="5506833" y="470400"/>
              <a:ext cx="1361100" cy="1335900"/>
            </a:xfrm>
            <a:prstGeom prst="ellipse">
              <a:avLst/>
            </a:prstGeom>
            <a:solidFill>
              <a:srgbClr val="8E7CC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solidFill>
                  <a:schemeClr val="dk1"/>
                </a:solidFill>
                <a:highlight>
                  <a:schemeClr val="lt1"/>
                </a:highlight>
              </a:endParaRPr>
            </a:p>
          </p:txBody>
        </p:sp>
        <p:sp>
          <p:nvSpPr>
            <p:cNvPr id="165" name="Google Shape;165;p28"/>
            <p:cNvSpPr/>
            <p:nvPr/>
          </p:nvSpPr>
          <p:spPr>
            <a:xfrm>
              <a:off x="7154322" y="470390"/>
              <a:ext cx="3148800" cy="133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 name="Google Shape;166;p28"/>
            <p:cNvSpPr txBox="1"/>
            <p:nvPr/>
          </p:nvSpPr>
          <p:spPr>
            <a:xfrm>
              <a:off x="7154322" y="470390"/>
              <a:ext cx="3148800" cy="1335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lang="en">
                  <a:latin typeface="Calibri"/>
                  <a:ea typeface="Calibri"/>
                  <a:cs typeface="Calibri"/>
                  <a:sym typeface="Calibri"/>
                </a:rPr>
                <a:t>Introduce a feature that matches students with potential roommates based on preferences and interests.</a:t>
              </a:r>
              <a:endParaRPr sz="1200"/>
            </a:p>
          </p:txBody>
        </p:sp>
        <p:sp>
          <p:nvSpPr>
            <p:cNvPr id="167" name="Google Shape;167;p28"/>
            <p:cNvSpPr/>
            <p:nvPr/>
          </p:nvSpPr>
          <p:spPr>
            <a:xfrm>
              <a:off x="212335" y="2546238"/>
              <a:ext cx="1335900" cy="1335900"/>
            </a:xfrm>
            <a:prstGeom prst="ellipse">
              <a:avLst/>
            </a:prstGeom>
            <a:solidFill>
              <a:schemeClr val="accent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 name="Google Shape;168;p28"/>
            <p:cNvSpPr/>
            <p:nvPr/>
          </p:nvSpPr>
          <p:spPr>
            <a:xfrm>
              <a:off x="1834517" y="2546238"/>
              <a:ext cx="3148800" cy="133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 name="Google Shape;169;p28"/>
            <p:cNvSpPr txBox="1"/>
            <p:nvPr/>
          </p:nvSpPr>
          <p:spPr>
            <a:xfrm>
              <a:off x="1834517" y="2546238"/>
              <a:ext cx="3148800" cy="1335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lang="en">
                  <a:latin typeface="Calibri"/>
                  <a:ea typeface="Calibri"/>
                  <a:cs typeface="Calibri"/>
                  <a:sym typeface="Calibri"/>
                </a:rPr>
                <a:t>Provide localized insights like nearby amenities, safety scores, and public transportation options</a:t>
              </a:r>
              <a:r>
                <a:rPr lang="en" sz="1300">
                  <a:latin typeface="Calibri"/>
                  <a:ea typeface="Calibri"/>
                  <a:cs typeface="Calibri"/>
                  <a:sym typeface="Calibri"/>
                </a:rPr>
                <a:t>.</a:t>
              </a:r>
              <a:endParaRPr sz="1100"/>
            </a:p>
          </p:txBody>
        </p:sp>
        <p:sp>
          <p:nvSpPr>
            <p:cNvPr id="170" name="Google Shape;170;p28"/>
            <p:cNvSpPr/>
            <p:nvPr/>
          </p:nvSpPr>
          <p:spPr>
            <a:xfrm>
              <a:off x="5532139" y="2546238"/>
              <a:ext cx="1335900" cy="1335900"/>
            </a:xfrm>
            <a:prstGeom prst="ellipse">
              <a:avLst/>
            </a:prstGeom>
            <a:solidFill>
              <a:srgbClr val="599B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 name="Google Shape;171;p28"/>
            <p:cNvSpPr/>
            <p:nvPr/>
          </p:nvSpPr>
          <p:spPr>
            <a:xfrm>
              <a:off x="7154322" y="2546238"/>
              <a:ext cx="3148800" cy="133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p28"/>
            <p:cNvSpPr txBox="1"/>
            <p:nvPr/>
          </p:nvSpPr>
          <p:spPr>
            <a:xfrm>
              <a:off x="7154322" y="2546238"/>
              <a:ext cx="3148800" cy="1335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300"/>
                <a:buFont typeface="Calibri"/>
                <a:buNone/>
              </a:pPr>
              <a:r>
                <a:rPr lang="en">
                  <a:latin typeface="Calibri"/>
                  <a:ea typeface="Calibri"/>
                  <a:cs typeface="Calibri"/>
                  <a:sym typeface="Calibri"/>
                </a:rPr>
                <a:t>Implement a thorough vetting process to ensure all listed properties are legitimate and safe.</a:t>
              </a:r>
              <a:endParaRPr sz="1100"/>
            </a:p>
          </p:txBody>
        </p:sp>
      </p:grpSp>
      <p:pic>
        <p:nvPicPr>
          <p:cNvPr id="173" name="Google Shape;173;p28"/>
          <p:cNvPicPr preferRelativeResize="0"/>
          <p:nvPr/>
        </p:nvPicPr>
        <p:blipFill>
          <a:blip r:embed="rId3">
            <a:alphaModFix/>
          </a:blip>
          <a:stretch>
            <a:fillRect/>
          </a:stretch>
        </p:blipFill>
        <p:spPr>
          <a:xfrm flipH="1">
            <a:off x="918725" y="1855475"/>
            <a:ext cx="716275" cy="716276"/>
          </a:xfrm>
          <a:prstGeom prst="rect">
            <a:avLst/>
          </a:prstGeom>
          <a:noFill/>
          <a:ln>
            <a:noFill/>
          </a:ln>
        </p:spPr>
      </p:pic>
      <p:pic>
        <p:nvPicPr>
          <p:cNvPr id="174" name="Google Shape;174;p28"/>
          <p:cNvPicPr preferRelativeResize="0"/>
          <p:nvPr/>
        </p:nvPicPr>
        <p:blipFill>
          <a:blip r:embed="rId4">
            <a:alphaModFix/>
          </a:blip>
          <a:stretch>
            <a:fillRect/>
          </a:stretch>
        </p:blipFill>
        <p:spPr>
          <a:xfrm>
            <a:off x="4984875" y="3565600"/>
            <a:ext cx="561225" cy="470999"/>
          </a:xfrm>
          <a:prstGeom prst="rect">
            <a:avLst/>
          </a:prstGeom>
          <a:noFill/>
          <a:ln>
            <a:noFill/>
          </a:ln>
        </p:spPr>
      </p:pic>
      <p:pic>
        <p:nvPicPr>
          <p:cNvPr id="175" name="Google Shape;175;p28"/>
          <p:cNvPicPr preferRelativeResize="0"/>
          <p:nvPr/>
        </p:nvPicPr>
        <p:blipFill>
          <a:blip r:embed="rId5">
            <a:alphaModFix/>
          </a:blip>
          <a:stretch>
            <a:fillRect/>
          </a:stretch>
        </p:blipFill>
        <p:spPr>
          <a:xfrm>
            <a:off x="4907350" y="1879190"/>
            <a:ext cx="716273" cy="716227"/>
          </a:xfrm>
          <a:prstGeom prst="rect">
            <a:avLst/>
          </a:prstGeom>
          <a:noFill/>
          <a:ln>
            <a:noFill/>
          </a:ln>
        </p:spPr>
      </p:pic>
      <p:pic>
        <p:nvPicPr>
          <p:cNvPr id="176" name="Google Shape;176;p28"/>
          <p:cNvPicPr preferRelativeResize="0"/>
          <p:nvPr/>
        </p:nvPicPr>
        <p:blipFill>
          <a:blip r:embed="rId6">
            <a:alphaModFix/>
          </a:blip>
          <a:stretch>
            <a:fillRect/>
          </a:stretch>
        </p:blipFill>
        <p:spPr>
          <a:xfrm flipH="1">
            <a:off x="918725" y="3396713"/>
            <a:ext cx="716275" cy="71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9"/>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 name="Google Shape;182;p29"/>
          <p:cNvSpPr txBox="1"/>
          <p:nvPr>
            <p:ph type="title"/>
          </p:nvPr>
        </p:nvSpPr>
        <p:spPr>
          <a:xfrm>
            <a:off x="315200" y="292703"/>
            <a:ext cx="8452800" cy="5541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 sz="4100"/>
              <a:t>Target Audience</a:t>
            </a:r>
            <a:endParaRPr b="1" sz="4100"/>
          </a:p>
        </p:txBody>
      </p:sp>
      <p:sp>
        <p:nvSpPr>
          <p:cNvPr id="183" name="Google Shape;183;p29"/>
          <p:cNvSpPr/>
          <p:nvPr/>
        </p:nvSpPr>
        <p:spPr>
          <a:xfrm rot="10800000">
            <a:off x="2980652" y="846796"/>
            <a:ext cx="3182692" cy="13716"/>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4" name="Google Shape;184;p29"/>
          <p:cNvSpPr txBox="1"/>
          <p:nvPr>
            <p:ph idx="1" type="body"/>
          </p:nvPr>
        </p:nvSpPr>
        <p:spPr>
          <a:xfrm>
            <a:off x="315200" y="1837325"/>
            <a:ext cx="5797500" cy="2643300"/>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800"/>
              </a:spcBef>
              <a:spcAft>
                <a:spcPts val="0"/>
              </a:spcAft>
              <a:buSzPts val="1700"/>
              <a:buAutoNum type="arabicPeriod"/>
            </a:pPr>
            <a:r>
              <a:rPr b="1" lang="en" sz="1700"/>
              <a:t>Real Estate Agents:</a:t>
            </a:r>
            <a:r>
              <a:rPr lang="en" sz="1700"/>
              <a:t> Agents helping students and young professionals find suitable rental properties.</a:t>
            </a:r>
            <a:endParaRPr sz="1700"/>
          </a:p>
          <a:p>
            <a:pPr indent="0" lvl="0" marL="177800" rtl="0" algn="l">
              <a:lnSpc>
                <a:spcPct val="90000"/>
              </a:lnSpc>
              <a:spcBef>
                <a:spcPts val="800"/>
              </a:spcBef>
              <a:spcAft>
                <a:spcPts val="0"/>
              </a:spcAft>
              <a:buNone/>
            </a:pPr>
            <a:r>
              <a:t/>
            </a:r>
            <a:endParaRPr sz="1700"/>
          </a:p>
          <a:p>
            <a:pPr indent="-184150" lvl="0" marL="177800" rtl="0" algn="l">
              <a:lnSpc>
                <a:spcPct val="90000"/>
              </a:lnSpc>
              <a:spcBef>
                <a:spcPts val="800"/>
              </a:spcBef>
              <a:spcAft>
                <a:spcPts val="0"/>
              </a:spcAft>
              <a:buSzPts val="1700"/>
              <a:buAutoNum type="arabicPeriod"/>
            </a:pPr>
            <a:r>
              <a:rPr b="1" lang="en" sz="1700"/>
              <a:t>Students: </a:t>
            </a:r>
            <a:r>
              <a:rPr lang="en" sz="1700"/>
              <a:t>Students searching for off-campus housing or temporary accommodations near their educational institutions.</a:t>
            </a:r>
            <a:endParaRPr sz="1700"/>
          </a:p>
          <a:p>
            <a:pPr indent="0" lvl="0" marL="177800" rtl="0" algn="l">
              <a:lnSpc>
                <a:spcPct val="90000"/>
              </a:lnSpc>
              <a:spcBef>
                <a:spcPts val="800"/>
              </a:spcBef>
              <a:spcAft>
                <a:spcPts val="0"/>
              </a:spcAft>
              <a:buNone/>
            </a:pPr>
            <a:r>
              <a:t/>
            </a:r>
            <a:endParaRPr sz="1700"/>
          </a:p>
          <a:p>
            <a:pPr indent="-184150" lvl="0" marL="177800" rtl="0" algn="l">
              <a:lnSpc>
                <a:spcPct val="90000"/>
              </a:lnSpc>
              <a:spcBef>
                <a:spcPts val="800"/>
              </a:spcBef>
              <a:spcAft>
                <a:spcPts val="0"/>
              </a:spcAft>
              <a:buSzPts val="1700"/>
              <a:buAutoNum type="arabicPeriod"/>
            </a:pPr>
            <a:r>
              <a:rPr b="1" lang="en" sz="1700"/>
              <a:t>Young Professionals: </a:t>
            </a:r>
            <a:r>
              <a:rPr lang="en" sz="1700"/>
              <a:t>Young adults starting their careers and looking for apartments near their workplaces.</a:t>
            </a:r>
            <a:endParaRPr sz="1700"/>
          </a:p>
        </p:txBody>
      </p:sp>
      <p:pic>
        <p:nvPicPr>
          <p:cNvPr id="185" name="Google Shape;185;p29"/>
          <p:cNvPicPr preferRelativeResize="0"/>
          <p:nvPr/>
        </p:nvPicPr>
        <p:blipFill>
          <a:blip r:embed="rId3">
            <a:alphaModFix/>
          </a:blip>
          <a:stretch>
            <a:fillRect/>
          </a:stretch>
        </p:blipFill>
        <p:spPr>
          <a:xfrm>
            <a:off x="6203300" y="371225"/>
            <a:ext cx="2666300" cy="2239350"/>
          </a:xfrm>
          <a:prstGeom prst="rect">
            <a:avLst/>
          </a:prstGeom>
          <a:noFill/>
          <a:ln>
            <a:noFill/>
          </a:ln>
        </p:spPr>
      </p:pic>
      <p:pic>
        <p:nvPicPr>
          <p:cNvPr id="186" name="Google Shape;186;p29"/>
          <p:cNvPicPr preferRelativeResize="0"/>
          <p:nvPr/>
        </p:nvPicPr>
        <p:blipFill>
          <a:blip r:embed="rId4">
            <a:alphaModFix/>
          </a:blip>
          <a:stretch>
            <a:fillRect/>
          </a:stretch>
        </p:blipFill>
        <p:spPr>
          <a:xfrm>
            <a:off x="6508275" y="2238875"/>
            <a:ext cx="2439350" cy="241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0"/>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 name="Google Shape;192;p30"/>
          <p:cNvSpPr txBox="1"/>
          <p:nvPr>
            <p:ph type="title"/>
          </p:nvPr>
        </p:nvSpPr>
        <p:spPr>
          <a:xfrm>
            <a:off x="445500" y="52375"/>
            <a:ext cx="7886700" cy="833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200"/>
              <a:buFont typeface="Calibri"/>
              <a:buNone/>
            </a:pPr>
            <a:r>
              <a:rPr b="1" lang="en" sz="3200"/>
              <a:t>User Needs</a:t>
            </a:r>
            <a:endParaRPr b="1" sz="3200"/>
          </a:p>
        </p:txBody>
      </p:sp>
      <p:sp>
        <p:nvSpPr>
          <p:cNvPr id="193" name="Google Shape;193;p30"/>
          <p:cNvSpPr txBox="1"/>
          <p:nvPr>
            <p:ph idx="1" type="body"/>
          </p:nvPr>
        </p:nvSpPr>
        <p:spPr>
          <a:xfrm>
            <a:off x="169125" y="1100025"/>
            <a:ext cx="8804100" cy="3815400"/>
          </a:xfrm>
          <a:prstGeom prst="rect">
            <a:avLst/>
          </a:prstGeom>
          <a:noFill/>
          <a:ln>
            <a:noFill/>
          </a:ln>
        </p:spPr>
        <p:txBody>
          <a:bodyPr anchorCtr="0" anchor="t" bIns="34275" lIns="68575" spcFirstLastPara="1" rIns="68575" wrap="square" tIns="34275">
            <a:normAutofit lnSpcReduction="10000"/>
          </a:bodyPr>
          <a:lstStyle/>
          <a:p>
            <a:pPr indent="-336550" lvl="0" marL="457200" rtl="0" algn="l">
              <a:lnSpc>
                <a:spcPct val="90000"/>
              </a:lnSpc>
              <a:spcBef>
                <a:spcPts val="800"/>
              </a:spcBef>
              <a:spcAft>
                <a:spcPts val="0"/>
              </a:spcAft>
              <a:buSzPts val="1700"/>
              <a:buAutoNum type="arabicPeriod"/>
            </a:pPr>
            <a:r>
              <a:rPr b="1" lang="en" sz="1700"/>
              <a:t>Comprehensive Property Search:</a:t>
            </a:r>
            <a:r>
              <a:rPr lang="en" sz="1700"/>
              <a:t> Users want the ability to search for rental properties based on their specific needs, including location, size, rent range, and amenities.</a:t>
            </a:r>
            <a:br>
              <a:rPr lang="en" sz="1700"/>
            </a:br>
            <a:endParaRPr sz="1700"/>
          </a:p>
          <a:p>
            <a:pPr indent="-336550" lvl="0" marL="457200" rtl="0" algn="l">
              <a:lnSpc>
                <a:spcPct val="90000"/>
              </a:lnSpc>
              <a:spcBef>
                <a:spcPts val="0"/>
              </a:spcBef>
              <a:spcAft>
                <a:spcPts val="0"/>
              </a:spcAft>
              <a:buSzPts val="1700"/>
              <a:buAutoNum type="arabicPeriod"/>
            </a:pPr>
            <a:r>
              <a:rPr b="1" lang="en" sz="1700"/>
              <a:t>Detailed Property Information:</a:t>
            </a:r>
            <a:r>
              <a:rPr lang="en" sz="1700"/>
              <a:t> Users expect to access comprehensive property listings with high-quality images, floor plans, descriptions, and a list of amenities.</a:t>
            </a:r>
            <a:br>
              <a:rPr lang="en" sz="1700"/>
            </a:br>
            <a:endParaRPr sz="1700"/>
          </a:p>
          <a:p>
            <a:pPr indent="-336550" lvl="0" marL="457200" rtl="0" algn="l">
              <a:lnSpc>
                <a:spcPct val="90000"/>
              </a:lnSpc>
              <a:spcBef>
                <a:spcPts val="0"/>
              </a:spcBef>
              <a:spcAft>
                <a:spcPts val="0"/>
              </a:spcAft>
              <a:buSzPts val="1700"/>
              <a:buAutoNum type="arabicPeriod"/>
            </a:pPr>
            <a:r>
              <a:rPr b="1" lang="en" sz="1700"/>
              <a:t>Saved Search and Shortlisting:</a:t>
            </a:r>
            <a:r>
              <a:rPr lang="en" sz="1700"/>
              <a:t> Users should be able to save their searches and create shortlists of properties they're interested in.</a:t>
            </a:r>
            <a:br>
              <a:rPr lang="en" sz="1700"/>
            </a:br>
            <a:endParaRPr sz="1700"/>
          </a:p>
          <a:p>
            <a:pPr indent="-336550" lvl="0" marL="457200" rtl="0" algn="l">
              <a:lnSpc>
                <a:spcPct val="90000"/>
              </a:lnSpc>
              <a:spcBef>
                <a:spcPts val="0"/>
              </a:spcBef>
              <a:spcAft>
                <a:spcPts val="0"/>
              </a:spcAft>
              <a:buSzPts val="1700"/>
              <a:buAutoNum type="arabicPeriod"/>
            </a:pPr>
            <a:r>
              <a:rPr b="1" lang="en" sz="1700"/>
              <a:t>Application Management:</a:t>
            </a:r>
            <a:r>
              <a:rPr lang="en" sz="1700"/>
              <a:t> Prospective tenants should be able to submit and manage rental applications directly through the app.</a:t>
            </a:r>
            <a:br>
              <a:rPr lang="en" sz="1700"/>
            </a:br>
            <a:endParaRPr sz="1700"/>
          </a:p>
          <a:p>
            <a:pPr indent="-336550" lvl="0" marL="457200" rtl="0" algn="l">
              <a:lnSpc>
                <a:spcPct val="90000"/>
              </a:lnSpc>
              <a:spcBef>
                <a:spcPts val="0"/>
              </a:spcBef>
              <a:spcAft>
                <a:spcPts val="0"/>
              </a:spcAft>
              <a:buSzPts val="1700"/>
              <a:buAutoNum type="arabicPeriod"/>
            </a:pPr>
            <a:r>
              <a:rPr b="1" lang="en" sz="1700"/>
              <a:t>User-Friendly Interface:</a:t>
            </a:r>
            <a:r>
              <a:rPr lang="en" sz="1700"/>
              <a:t> Users expect an easy-to-navigate interface with intuitive features to make the apartment hunting process seamless.</a:t>
            </a:r>
            <a:br>
              <a:rPr lang="en" sz="1700"/>
            </a:br>
            <a:endParaRPr sz="1700"/>
          </a:p>
          <a:p>
            <a:pPr indent="-336550" lvl="0" marL="457200" rtl="0" algn="l">
              <a:lnSpc>
                <a:spcPct val="90000"/>
              </a:lnSpc>
              <a:spcBef>
                <a:spcPts val="0"/>
              </a:spcBef>
              <a:spcAft>
                <a:spcPts val="0"/>
              </a:spcAft>
              <a:buSzPts val="1700"/>
              <a:buAutoNum type="arabicPeriod"/>
            </a:pPr>
            <a:r>
              <a:rPr b="1" lang="en" sz="1700"/>
              <a:t>Notifications and Alerts:</a:t>
            </a:r>
            <a:r>
              <a:rPr lang="en" sz="1700"/>
              <a:t> Users want to receive notifications about new listings matching their search criteria, appointment reminders, and application status updates.</a:t>
            </a:r>
            <a:endParaRPr sz="1700"/>
          </a:p>
        </p:txBody>
      </p:sp>
      <p:sp>
        <p:nvSpPr>
          <p:cNvPr id="194" name="Google Shape;194;p30"/>
          <p:cNvSpPr/>
          <p:nvPr/>
        </p:nvSpPr>
        <p:spPr>
          <a:xfrm flipH="1" rot="10800000">
            <a:off x="507271" y="768475"/>
            <a:ext cx="2015705" cy="3136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440100" y="232025"/>
            <a:ext cx="8263800" cy="688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Design Overview</a:t>
            </a:r>
            <a:endParaRPr/>
          </a:p>
        </p:txBody>
      </p:sp>
      <p:sp>
        <p:nvSpPr>
          <p:cNvPr id="200" name="Google Shape;200;p31"/>
          <p:cNvSpPr/>
          <p:nvPr/>
        </p:nvSpPr>
        <p:spPr>
          <a:xfrm flipH="1" rot="10800000">
            <a:off x="2901087" y="996863"/>
            <a:ext cx="3341826" cy="18654"/>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01" name="Google Shape;201;p31"/>
          <p:cNvPicPr preferRelativeResize="0"/>
          <p:nvPr/>
        </p:nvPicPr>
        <p:blipFill rotWithShape="1">
          <a:blip r:embed="rId3">
            <a:alphaModFix/>
          </a:blip>
          <a:srcRect b="14132" l="4707" r="0" t="13873"/>
          <a:stretch/>
        </p:blipFill>
        <p:spPr>
          <a:xfrm>
            <a:off x="440100" y="1323750"/>
            <a:ext cx="8263798" cy="322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2"/>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7" name="Google Shape;207;p32"/>
          <p:cNvSpPr txBox="1"/>
          <p:nvPr>
            <p:ph type="title"/>
          </p:nvPr>
        </p:nvSpPr>
        <p:spPr>
          <a:xfrm>
            <a:off x="438888" y="-1"/>
            <a:ext cx="8263800" cy="940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User Onboarding</a:t>
            </a:r>
            <a:endParaRPr/>
          </a:p>
        </p:txBody>
      </p:sp>
      <p:sp>
        <p:nvSpPr>
          <p:cNvPr id="208" name="Google Shape;208;p32"/>
          <p:cNvSpPr txBox="1"/>
          <p:nvPr>
            <p:ph idx="1" type="body"/>
          </p:nvPr>
        </p:nvSpPr>
        <p:spPr>
          <a:xfrm>
            <a:off x="429375" y="1232175"/>
            <a:ext cx="7061700" cy="39114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l">
              <a:lnSpc>
                <a:spcPct val="115000"/>
              </a:lnSpc>
              <a:spcBef>
                <a:spcPts val="800"/>
              </a:spcBef>
              <a:spcAft>
                <a:spcPts val="0"/>
              </a:spcAft>
              <a:buNone/>
            </a:pPr>
            <a:r>
              <a:rPr lang="en" sz="1600"/>
              <a:t>Onboarding lies at the heart of our platform, ensuring a seamless and positive experience for our young professional renters. As the gateway to our user community, it plays a pivotal role in simplifying the rental process and fostering meaningful </a:t>
            </a:r>
            <a:r>
              <a:rPr lang="en" sz="1600"/>
              <a:t>connections</a:t>
            </a:r>
            <a:r>
              <a:rPr lang="en" sz="1600"/>
              <a:t>.</a:t>
            </a:r>
            <a:br>
              <a:rPr lang="en" sz="1600"/>
            </a:br>
            <a:endParaRPr sz="1600"/>
          </a:p>
          <a:p>
            <a:pPr indent="0" lvl="0" marL="0" rtl="0" algn="l">
              <a:lnSpc>
                <a:spcPct val="115000"/>
              </a:lnSpc>
              <a:spcBef>
                <a:spcPts val="800"/>
              </a:spcBef>
              <a:spcAft>
                <a:spcPts val="0"/>
              </a:spcAft>
              <a:buClr>
                <a:schemeClr val="dk1"/>
              </a:buClr>
              <a:buSzPct val="68750"/>
              <a:buFont typeface="Arial"/>
              <a:buNone/>
            </a:pPr>
            <a:r>
              <a:rPr b="1" lang="en" sz="1600"/>
              <a:t>Empowering Young Professionals: </a:t>
            </a:r>
            <a:r>
              <a:rPr lang="en" sz="1600"/>
              <a:t>Encourage young professionals to create detailed profiles, enabling them to showcase their preferences, budgets, and lifestyle choices. This personalized approach ensures that they find accommodations tailored to their needs.</a:t>
            </a:r>
            <a:endParaRPr sz="1600"/>
          </a:p>
          <a:p>
            <a:pPr indent="0" lvl="0" marL="0" rtl="0" algn="l">
              <a:lnSpc>
                <a:spcPct val="115000"/>
              </a:lnSpc>
              <a:spcBef>
                <a:spcPts val="800"/>
              </a:spcBef>
              <a:spcAft>
                <a:spcPts val="0"/>
              </a:spcAft>
              <a:buClr>
                <a:schemeClr val="dk1"/>
              </a:buClr>
              <a:buSzPct val="68750"/>
              <a:buFont typeface="Arial"/>
              <a:buNone/>
            </a:pPr>
            <a:r>
              <a:rPr b="1" lang="en" sz="1600"/>
              <a:t>Efficient Roommate Matching:</a:t>
            </a:r>
            <a:r>
              <a:rPr lang="en" sz="1600"/>
              <a:t> Our chat option facilitates effortless roommate finding. By understanding users' preferences and habits, we streamline the process of connecting compatible roommates. Onboarding guides users on how to effectively utilize this feature, encouraging them to find like-minded individuals to share their living spaces.</a:t>
            </a:r>
            <a:endParaRPr sz="1600"/>
          </a:p>
          <a:p>
            <a:pPr indent="0" lvl="0" marL="0" rtl="0" algn="l">
              <a:lnSpc>
                <a:spcPct val="115000"/>
              </a:lnSpc>
              <a:spcBef>
                <a:spcPts val="800"/>
              </a:spcBef>
              <a:spcAft>
                <a:spcPts val="0"/>
              </a:spcAft>
              <a:buClr>
                <a:schemeClr val="dk1"/>
              </a:buClr>
              <a:buSzPct val="68750"/>
              <a:buFont typeface="Arial"/>
              <a:buNone/>
            </a:pPr>
            <a:r>
              <a:rPr b="1" lang="en" sz="1600"/>
              <a:t>Effortless Listing Management for Brokers: </a:t>
            </a:r>
            <a:r>
              <a:rPr lang="en" sz="1600"/>
              <a:t>Brokers can effortlessly list their properties, showcase amenities, and efficiently manage inquiries, fostering a proactive and responsive environment.</a:t>
            </a:r>
            <a:endParaRPr sz="1600"/>
          </a:p>
          <a:p>
            <a:pPr indent="0" lvl="0" marL="0" rtl="0" algn="l">
              <a:lnSpc>
                <a:spcPct val="115000"/>
              </a:lnSpc>
              <a:spcBef>
                <a:spcPts val="800"/>
              </a:spcBef>
              <a:spcAft>
                <a:spcPts val="0"/>
              </a:spcAft>
              <a:buNone/>
            </a:pPr>
            <a:r>
              <a:rPr b="1" lang="en" sz="1600"/>
              <a:t>Enhancing Communication: </a:t>
            </a:r>
            <a:r>
              <a:rPr lang="en" sz="1600"/>
              <a:t>The onboarding process highlights our chat feature, emphasizing its importance in connecting prospective roommates. Effective communication is key to successful shared living arrangements, and our platform ensures that renters can easily communicate, discuss preferences, and make informed decisions.</a:t>
            </a:r>
            <a:endParaRPr sz="1600"/>
          </a:p>
        </p:txBody>
      </p:sp>
      <p:sp>
        <p:nvSpPr>
          <p:cNvPr id="209" name="Google Shape;209;p32"/>
          <p:cNvSpPr/>
          <p:nvPr/>
        </p:nvSpPr>
        <p:spPr>
          <a:xfrm>
            <a:off x="3049612" y="1070704"/>
            <a:ext cx="3044775" cy="31272"/>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10" name="Google Shape;210;p32"/>
          <p:cNvPicPr preferRelativeResize="0"/>
          <p:nvPr/>
        </p:nvPicPr>
        <p:blipFill rotWithShape="1">
          <a:blip r:embed="rId4">
            <a:alphaModFix/>
          </a:blip>
          <a:srcRect b="8260" l="14883" r="15240" t="10359"/>
          <a:stretch/>
        </p:blipFill>
        <p:spPr>
          <a:xfrm>
            <a:off x="7400175" y="1012075"/>
            <a:ext cx="1743825" cy="369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6" name="Google Shape;216;p33"/>
          <p:cNvSpPr txBox="1"/>
          <p:nvPr>
            <p:ph type="title"/>
          </p:nvPr>
        </p:nvSpPr>
        <p:spPr>
          <a:xfrm>
            <a:off x="438900" y="60150"/>
            <a:ext cx="8263800" cy="649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alibri"/>
              <a:buNone/>
            </a:pPr>
            <a:r>
              <a:rPr b="1" lang="en" sz="4100"/>
              <a:t>Student Onboarding</a:t>
            </a:r>
            <a:endParaRPr/>
          </a:p>
        </p:txBody>
      </p:sp>
      <p:sp>
        <p:nvSpPr>
          <p:cNvPr id="217" name="Google Shape;217;p33"/>
          <p:cNvSpPr/>
          <p:nvPr/>
        </p:nvSpPr>
        <p:spPr>
          <a:xfrm>
            <a:off x="3048412" y="709429"/>
            <a:ext cx="3044775" cy="31272"/>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9900FF"/>
          </a:solidFill>
          <a:ln cap="rnd" cmpd="sng" w="41275">
            <a:solidFill>
              <a:srgbClr val="9900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18" name="Google Shape;218;p33"/>
          <p:cNvPicPr preferRelativeResize="0"/>
          <p:nvPr/>
        </p:nvPicPr>
        <p:blipFill>
          <a:blip r:embed="rId3">
            <a:alphaModFix/>
          </a:blip>
          <a:stretch>
            <a:fillRect/>
          </a:stretch>
        </p:blipFill>
        <p:spPr>
          <a:xfrm>
            <a:off x="682000" y="975675"/>
            <a:ext cx="7780001" cy="4167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